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 id="2147483692" r:id="rId2"/>
    <p:sldMasterId id="2147483704" r:id="rId3"/>
  </p:sldMasterIdLst>
  <p:notesMasterIdLst>
    <p:notesMasterId r:id="rId20"/>
  </p:notesMasterIdLst>
  <p:sldIdLst>
    <p:sldId id="275" r:id="rId4"/>
    <p:sldId id="258" r:id="rId5"/>
    <p:sldId id="261" r:id="rId6"/>
    <p:sldId id="260" r:id="rId7"/>
    <p:sldId id="262" r:id="rId8"/>
    <p:sldId id="263" r:id="rId9"/>
    <p:sldId id="264" r:id="rId10"/>
    <p:sldId id="276" r:id="rId11"/>
    <p:sldId id="277" r:id="rId12"/>
    <p:sldId id="265" r:id="rId13"/>
    <p:sldId id="266" r:id="rId14"/>
    <p:sldId id="268" r:id="rId15"/>
    <p:sldId id="269" r:id="rId16"/>
    <p:sldId id="270" r:id="rId17"/>
    <p:sldId id="272" r:id="rId18"/>
    <p:sldId id="27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7" clrIdx="0">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75552" autoAdjust="0"/>
  </p:normalViewPr>
  <p:slideViewPr>
    <p:cSldViewPr snapToGrid="0">
      <p:cViewPr varScale="1">
        <p:scale>
          <a:sx n="42" d="100"/>
          <a:sy n="42" d="100"/>
        </p:scale>
        <p:origin x="1360"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We’ll continue today with focusing on the body and content of an SOP.</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1910373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2109863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3124991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1844469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3806512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2151366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Group</a:t>
            </a:r>
            <a:r>
              <a:rPr lang="en-US" b="1" baseline="0" dirty="0"/>
              <a:t> Activity: </a:t>
            </a:r>
            <a:r>
              <a:rPr lang="en-US" b="0" baseline="0" dirty="0"/>
              <a:t>Ask facilitator to break the participants into their three groups. Tell them to take the 5 priority SOPs that they developed earlier in the day, and to choose the one that they feel they understand the most. </a:t>
            </a:r>
          </a:p>
          <a:p>
            <a:endParaRPr lang="en-US" b="0" baseline="0" dirty="0"/>
          </a:p>
          <a:p>
            <a:r>
              <a:rPr lang="en-US" b="0" baseline="0" dirty="0"/>
              <a:t>From that SOP, explain that they already have developed the name, purpose, and audience. We are now asking them to develop the body—the steps. Ask them to think about every single step one has to perform for this procedure, even the decision making steps and actions one has to perform before completing the procedure. Tell them that they can choose which of the formats above to put their SOP in, but choose the one that they can explain the best. </a:t>
            </a:r>
          </a:p>
          <a:p>
            <a:endParaRPr lang="en-US" b="0" baseline="0" dirty="0"/>
          </a:p>
          <a:p>
            <a:r>
              <a:rPr lang="en-US" b="0" baseline="0" dirty="0"/>
              <a:t>Take 30 minutes to think through this activity. Facilitators will be rotating around the groups to see how you are performing and to keep you on track. Please feel free to ask them any questions. When the 30 minutes are up, you should be prepared to present on your procedure.</a:t>
            </a:r>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3578836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Group</a:t>
            </a:r>
            <a:r>
              <a:rPr lang="en-US" b="1" baseline="0" dirty="0"/>
              <a:t> Presentations:</a:t>
            </a:r>
            <a:r>
              <a:rPr lang="en-US" b="0" baseline="0" dirty="0"/>
              <a:t> At the end of the 30 minutes, ask each group to come to the front of the room. The group needs to have one spokesperson. They will bring their notes. Tell the groups that they can orally present their results or notate it on the flip chart, but they need to focus most upon each step they chose to write down, as well as the format that they chose to present </a:t>
            </a:r>
            <a:r>
              <a:rPr lang="en-US" b="0" baseline="0"/>
              <a:t>their SOPs.</a:t>
            </a:r>
            <a:endParaRPr lang="en-US" b="0" baseline="0" dirty="0"/>
          </a:p>
          <a:p>
            <a:endParaRPr lang="en-US" b="0" baseline="0" dirty="0"/>
          </a:p>
          <a:p>
            <a:r>
              <a:rPr lang="en-US" b="0" baseline="0" dirty="0"/>
              <a:t>Have next group come up and present.</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398659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a:t>
            </a:r>
            <a:r>
              <a:rPr lang="en-US" baseline="0" dirty="0"/>
              <a:t>l this diagram from earlier where we were pointing out the steps of an SOP. This is the body, or the steps, of an SOP, and what we will be talking about today.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173026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a small group</a:t>
            </a:r>
          </a:p>
          <a:p>
            <a:r>
              <a:rPr lang="en-US" dirty="0"/>
              <a:t>Brain storm and record all thoughts/responses</a:t>
            </a:r>
          </a:p>
          <a:p>
            <a:r>
              <a:rPr lang="en-US" dirty="0"/>
              <a:t>Arrange responses in order</a:t>
            </a:r>
          </a:p>
          <a:p>
            <a:r>
              <a:rPr lang="en-US" dirty="0"/>
              <a:t>Think about decision points</a:t>
            </a:r>
          </a:p>
          <a:p>
            <a:r>
              <a:rPr lang="en-US" dirty="0"/>
              <a:t>Arrange accordingly</a:t>
            </a: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735075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the group</a:t>
            </a:r>
            <a:r>
              <a:rPr lang="en-US" baseline="0" dirty="0"/>
              <a:t> try out flow of a simple task that is commonly undertaken in life</a:t>
            </a:r>
          </a:p>
          <a:p>
            <a:r>
              <a:rPr lang="en-US" baseline="0" dirty="0"/>
              <a:t>Starting a computer is a good example</a:t>
            </a:r>
          </a:p>
          <a:p>
            <a:r>
              <a:rPr lang="en-US" baseline="0" dirty="0"/>
              <a:t>Get group to follow logical steps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00371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individuals</a:t>
            </a:r>
            <a:r>
              <a:rPr lang="en-US" baseline="0" dirty="0"/>
              <a:t> in group to give their opinion in a logical way either through flow chart or text</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106033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a:t>
            </a:r>
            <a:r>
              <a:rPr lang="en-US" baseline="0" dirty="0"/>
              <a:t> on decision-making steps (the questions)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152610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influenza of a new subtype </a:t>
            </a:r>
            <a:r>
              <a:rPr lang="en-US" dirty="0" err="1"/>
              <a:t>i.e</a:t>
            </a:r>
            <a:r>
              <a:rPr lang="en-US" dirty="0"/>
              <a:t> one with pandemic potential </a:t>
            </a:r>
            <a:r>
              <a:rPr lang="en-US" baseline="0" dirty="0"/>
              <a:t> needs to be notified to WHO under the IHR regulations</a:t>
            </a:r>
            <a:endParaRPr lang="en-US"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FB1A8F-1003-4B35-9C37-A8295E197B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629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 flow chart with decision points at Aerodrome</a:t>
            </a:r>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42802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729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itle 4"/>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4029580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8" y="4407378"/>
            <a:ext cx="10363924" cy="1362097"/>
          </a:xfrm>
        </p:spPr>
        <p:txBody>
          <a:bodyPr anchor="t"/>
          <a:lstStyle>
            <a:lvl1pPr algn="l">
              <a:defRPr sz="3628" b="1" cap="all"/>
            </a:lvl1pPr>
          </a:lstStyle>
          <a:p>
            <a:r>
              <a:rPr lang="en-US"/>
              <a:t>Click to edit Master title style</a:t>
            </a:r>
            <a:endParaRPr lang="en-GB"/>
          </a:p>
        </p:txBody>
      </p:sp>
      <p:sp>
        <p:nvSpPr>
          <p:cNvPr id="3" name="Text Placeholder 2"/>
          <p:cNvSpPr>
            <a:spLocks noGrp="1"/>
          </p:cNvSpPr>
          <p:nvPr>
            <p:ph type="body" idx="1"/>
          </p:nvPr>
        </p:nvSpPr>
        <p:spPr>
          <a:xfrm>
            <a:off x="962908" y="2907056"/>
            <a:ext cx="10363924" cy="1500322"/>
          </a:xfrm>
        </p:spPr>
        <p:txBody>
          <a:bodyPr anchor="b"/>
          <a:lstStyle>
            <a:lvl1pPr marL="0" indent="0">
              <a:buNone/>
              <a:defRPr sz="1814"/>
            </a:lvl1pPr>
            <a:lvl2pPr marL="414680" indent="0">
              <a:buNone/>
              <a:defRPr sz="1633"/>
            </a:lvl2pPr>
            <a:lvl3pPr marL="829361" indent="0">
              <a:buNone/>
              <a:defRPr sz="1451"/>
            </a:lvl3pPr>
            <a:lvl4pPr marL="1244041" indent="0">
              <a:buNone/>
              <a:defRPr sz="1270"/>
            </a:lvl4pPr>
            <a:lvl5pPr marL="1658722" indent="0">
              <a:buNone/>
              <a:defRPr sz="1270"/>
            </a:lvl5pPr>
            <a:lvl6pPr marL="2073402" indent="0">
              <a:buNone/>
              <a:defRPr sz="1270"/>
            </a:lvl6pPr>
            <a:lvl7pPr marL="2488082" indent="0">
              <a:buNone/>
              <a:defRPr sz="1270"/>
            </a:lvl7pPr>
            <a:lvl8pPr marL="2902763" indent="0">
              <a:buNone/>
              <a:defRPr sz="1270"/>
            </a:lvl8pPr>
            <a:lvl9pPr marL="3317443" indent="0">
              <a:buNone/>
              <a:defRPr sz="1270"/>
            </a:lvl9pPr>
          </a:lstStyle>
          <a:p>
            <a:pPr lvl="0"/>
            <a:r>
              <a:rPr lang="en-US"/>
              <a:t>Click to edit Master text styles</a:t>
            </a:r>
          </a:p>
        </p:txBody>
      </p:sp>
    </p:spTree>
    <p:extLst>
      <p:ext uri="{BB962C8B-B14F-4D97-AF65-F5344CB8AC3E}">
        <p14:creationId xmlns:p14="http://schemas.microsoft.com/office/powerpoint/2010/main" val="696373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3" y="1380815"/>
            <a:ext cx="5440789" cy="4611835"/>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599" y="1380815"/>
            <a:ext cx="5440789" cy="4611835"/>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83179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79"/>
            <a:ext cx="5386489" cy="639293"/>
          </a:xfrm>
        </p:spPr>
        <p:txBody>
          <a:bodyPr anchor="b"/>
          <a:lstStyle>
            <a:lvl1pPr marL="0" indent="0">
              <a:buNone/>
              <a:defRPr sz="2177" b="1"/>
            </a:lvl1pPr>
            <a:lvl2pPr marL="414680" indent="0">
              <a:buNone/>
              <a:defRPr sz="1814" b="1"/>
            </a:lvl2pPr>
            <a:lvl3pPr marL="829361" indent="0">
              <a:buNone/>
              <a:defRPr sz="1633" b="1"/>
            </a:lvl3pPr>
            <a:lvl4pPr marL="1244041" indent="0">
              <a:buNone/>
              <a:defRPr sz="1451" b="1"/>
            </a:lvl4pPr>
            <a:lvl5pPr marL="1658722" indent="0">
              <a:buNone/>
              <a:defRPr sz="1451" b="1"/>
            </a:lvl5pPr>
            <a:lvl6pPr marL="2073402" indent="0">
              <a:buNone/>
              <a:defRPr sz="1451" b="1"/>
            </a:lvl6pPr>
            <a:lvl7pPr marL="2488082" indent="0">
              <a:buNone/>
              <a:defRPr sz="1451" b="1"/>
            </a:lvl7pPr>
            <a:lvl8pPr marL="2902763" indent="0">
              <a:buNone/>
              <a:defRPr sz="1451" b="1"/>
            </a:lvl8pPr>
            <a:lvl9pPr marL="3317443" indent="0">
              <a:buNone/>
              <a:defRPr sz="1451" b="1"/>
            </a:lvl9pPr>
          </a:lstStyle>
          <a:p>
            <a:pPr lvl="0"/>
            <a:r>
              <a:rPr lang="en-US"/>
              <a:t>Click to edit Master text styles</a:t>
            </a:r>
          </a:p>
        </p:txBody>
      </p:sp>
      <p:sp>
        <p:nvSpPr>
          <p:cNvPr id="4" name="Content Placeholder 3"/>
          <p:cNvSpPr>
            <a:spLocks noGrp="1"/>
          </p:cNvSpPr>
          <p:nvPr>
            <p:ph sz="half" idx="2"/>
          </p:nvPr>
        </p:nvSpPr>
        <p:spPr>
          <a:xfrm>
            <a:off x="609963" y="2174172"/>
            <a:ext cx="5386489" cy="395238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79"/>
            <a:ext cx="5388300" cy="639293"/>
          </a:xfrm>
        </p:spPr>
        <p:txBody>
          <a:bodyPr anchor="b"/>
          <a:lstStyle>
            <a:lvl1pPr marL="0" indent="0">
              <a:buNone/>
              <a:defRPr sz="2177" b="1"/>
            </a:lvl1pPr>
            <a:lvl2pPr marL="414680" indent="0">
              <a:buNone/>
              <a:defRPr sz="1814" b="1"/>
            </a:lvl2pPr>
            <a:lvl3pPr marL="829361" indent="0">
              <a:buNone/>
              <a:defRPr sz="1633" b="1"/>
            </a:lvl3pPr>
            <a:lvl4pPr marL="1244041" indent="0">
              <a:buNone/>
              <a:defRPr sz="1451" b="1"/>
            </a:lvl4pPr>
            <a:lvl5pPr marL="1658722" indent="0">
              <a:buNone/>
              <a:defRPr sz="1451" b="1"/>
            </a:lvl5pPr>
            <a:lvl6pPr marL="2073402" indent="0">
              <a:buNone/>
              <a:defRPr sz="1451" b="1"/>
            </a:lvl6pPr>
            <a:lvl7pPr marL="2488082" indent="0">
              <a:buNone/>
              <a:defRPr sz="1451" b="1"/>
            </a:lvl7pPr>
            <a:lvl8pPr marL="2902763" indent="0">
              <a:buNone/>
              <a:defRPr sz="1451" b="1"/>
            </a:lvl8pPr>
            <a:lvl9pPr marL="3317443" indent="0">
              <a:buNone/>
              <a:defRPr sz="1451" b="1"/>
            </a:lvl9pPr>
          </a:lstStyle>
          <a:p>
            <a:pPr lvl="0"/>
            <a:r>
              <a:rPr lang="en-US"/>
              <a:t>Click to edit Master text styles</a:t>
            </a:r>
          </a:p>
        </p:txBody>
      </p:sp>
      <p:sp>
        <p:nvSpPr>
          <p:cNvPr id="6" name="Content Placeholder 5"/>
          <p:cNvSpPr>
            <a:spLocks noGrp="1"/>
          </p:cNvSpPr>
          <p:nvPr>
            <p:ph sz="quarter" idx="4"/>
          </p:nvPr>
        </p:nvSpPr>
        <p:spPr>
          <a:xfrm>
            <a:off x="6193739" y="2174172"/>
            <a:ext cx="5388300" cy="395238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036431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73257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184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7" cy="1161958"/>
          </a:xfrm>
        </p:spPr>
        <p:txBody>
          <a:bodyPr anchor="b"/>
          <a:lstStyle>
            <a:lvl1pPr algn="l">
              <a:defRPr sz="1814"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902"/>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0"/>
            <a:ext cx="4010907" cy="4691027"/>
          </a:xfrm>
        </p:spPr>
        <p:txBody>
          <a:bodyPr/>
          <a:lstStyle>
            <a:lvl1pPr marL="0" indent="0">
              <a:buNone/>
              <a:defRPr sz="1270"/>
            </a:lvl1pPr>
            <a:lvl2pPr marL="414680" indent="0">
              <a:buNone/>
              <a:defRPr sz="1088"/>
            </a:lvl2pPr>
            <a:lvl3pPr marL="829361" indent="0">
              <a:buNone/>
              <a:defRPr sz="907"/>
            </a:lvl3pPr>
            <a:lvl4pPr marL="1244041" indent="0">
              <a:buNone/>
              <a:defRPr sz="816"/>
            </a:lvl4pPr>
            <a:lvl5pPr marL="1658722" indent="0">
              <a:buNone/>
              <a:defRPr sz="816"/>
            </a:lvl5pPr>
            <a:lvl6pPr marL="2073402" indent="0">
              <a:buNone/>
              <a:defRPr sz="816"/>
            </a:lvl6pPr>
            <a:lvl7pPr marL="2488082" indent="0">
              <a:buNone/>
              <a:defRPr sz="816"/>
            </a:lvl7pPr>
            <a:lvl8pPr marL="2902763" indent="0">
              <a:buNone/>
              <a:defRPr sz="816"/>
            </a:lvl8pPr>
            <a:lvl9pPr marL="3317443" indent="0">
              <a:buNone/>
              <a:defRPr sz="816"/>
            </a:lvl9pPr>
          </a:lstStyle>
          <a:p>
            <a:pPr lvl="0"/>
            <a:r>
              <a:rPr lang="en-US"/>
              <a:t>Click to edit Master text styles</a:t>
            </a:r>
          </a:p>
        </p:txBody>
      </p:sp>
    </p:spTree>
    <p:extLst>
      <p:ext uri="{BB962C8B-B14F-4D97-AF65-F5344CB8AC3E}">
        <p14:creationId xmlns:p14="http://schemas.microsoft.com/office/powerpoint/2010/main" val="11620062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69" y="4800456"/>
            <a:ext cx="7315924" cy="567300"/>
          </a:xfrm>
        </p:spPr>
        <p:txBody>
          <a:bodyPr anchor="b"/>
          <a:lstStyle>
            <a:lvl1pPr algn="l">
              <a:defRPr sz="1814" b="1"/>
            </a:lvl1pPr>
          </a:lstStyle>
          <a:p>
            <a:r>
              <a:rPr lang="en-US"/>
              <a:t>Click to edit Master title style</a:t>
            </a:r>
            <a:endParaRPr lang="en-GB"/>
          </a:p>
        </p:txBody>
      </p:sp>
      <p:sp>
        <p:nvSpPr>
          <p:cNvPr id="3" name="Picture Placeholder 2"/>
          <p:cNvSpPr>
            <a:spLocks noGrp="1"/>
          </p:cNvSpPr>
          <p:nvPr>
            <p:ph type="pic" idx="1"/>
          </p:nvPr>
        </p:nvSpPr>
        <p:spPr>
          <a:xfrm>
            <a:off x="2389169" y="613376"/>
            <a:ext cx="7315924" cy="4113648"/>
          </a:xfrm>
        </p:spPr>
        <p:txBody>
          <a:bodyPr/>
          <a:lstStyle>
            <a:lvl1pPr marL="0" indent="0">
              <a:buNone/>
              <a:defRPr sz="2902"/>
            </a:lvl1pPr>
            <a:lvl2pPr marL="414680" indent="0">
              <a:buNone/>
              <a:defRPr sz="2540"/>
            </a:lvl2pPr>
            <a:lvl3pPr marL="829361" indent="0">
              <a:buNone/>
              <a:defRPr sz="2177"/>
            </a:lvl3pPr>
            <a:lvl4pPr marL="1244041" indent="0">
              <a:buNone/>
              <a:defRPr sz="1814"/>
            </a:lvl4pPr>
            <a:lvl5pPr marL="1658722" indent="0">
              <a:buNone/>
              <a:defRPr sz="1814"/>
            </a:lvl5pPr>
            <a:lvl6pPr marL="2073402" indent="0">
              <a:buNone/>
              <a:defRPr sz="1814"/>
            </a:lvl6pPr>
            <a:lvl7pPr marL="2488082" indent="0">
              <a:buNone/>
              <a:defRPr sz="1814"/>
            </a:lvl7pPr>
            <a:lvl8pPr marL="2902763" indent="0">
              <a:buNone/>
              <a:defRPr sz="1814"/>
            </a:lvl8pPr>
            <a:lvl9pPr marL="3317443" indent="0">
              <a:buNone/>
              <a:defRPr sz="1814"/>
            </a:lvl9pPr>
          </a:lstStyle>
          <a:p>
            <a:endParaRPr lang="en-GB"/>
          </a:p>
        </p:txBody>
      </p:sp>
      <p:sp>
        <p:nvSpPr>
          <p:cNvPr id="4" name="Text Placeholder 3"/>
          <p:cNvSpPr>
            <a:spLocks noGrp="1"/>
          </p:cNvSpPr>
          <p:nvPr>
            <p:ph type="body" sz="half" idx="2"/>
          </p:nvPr>
        </p:nvSpPr>
        <p:spPr>
          <a:xfrm>
            <a:off x="2389169" y="5367757"/>
            <a:ext cx="7315924" cy="804876"/>
          </a:xfrm>
        </p:spPr>
        <p:txBody>
          <a:bodyPr/>
          <a:lstStyle>
            <a:lvl1pPr marL="0" indent="0">
              <a:buNone/>
              <a:defRPr sz="1270"/>
            </a:lvl1pPr>
            <a:lvl2pPr marL="414680" indent="0">
              <a:buNone/>
              <a:defRPr sz="1088"/>
            </a:lvl2pPr>
            <a:lvl3pPr marL="829361" indent="0">
              <a:buNone/>
              <a:defRPr sz="907"/>
            </a:lvl3pPr>
            <a:lvl4pPr marL="1244041" indent="0">
              <a:buNone/>
              <a:defRPr sz="816"/>
            </a:lvl4pPr>
            <a:lvl5pPr marL="1658722" indent="0">
              <a:buNone/>
              <a:defRPr sz="816"/>
            </a:lvl5pPr>
            <a:lvl6pPr marL="2073402" indent="0">
              <a:buNone/>
              <a:defRPr sz="816"/>
            </a:lvl6pPr>
            <a:lvl7pPr marL="2488082" indent="0">
              <a:buNone/>
              <a:defRPr sz="816"/>
            </a:lvl7pPr>
            <a:lvl8pPr marL="2902763" indent="0">
              <a:buNone/>
              <a:defRPr sz="816"/>
            </a:lvl8pPr>
            <a:lvl9pPr marL="3317443" indent="0">
              <a:buNone/>
              <a:defRPr sz="816"/>
            </a:lvl9pPr>
          </a:lstStyle>
          <a:p>
            <a:pPr lvl="0"/>
            <a:r>
              <a:rPr lang="en-US"/>
              <a:t>Click to edit Master text styles</a:t>
            </a:r>
          </a:p>
        </p:txBody>
      </p:sp>
    </p:spTree>
    <p:extLst>
      <p:ext uri="{BB962C8B-B14F-4D97-AF65-F5344CB8AC3E}">
        <p14:creationId xmlns:p14="http://schemas.microsoft.com/office/powerpoint/2010/main" val="328633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759775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10150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a:solidFill>
                  <a:srgbClr val="FFC000"/>
                </a:solidFill>
                <a:latin typeface="Arial" pitchFamily="34" charset="0"/>
                <a:cs typeface="Arial" pitchFamily="34" charset="0"/>
              </a:defRPr>
            </a:lvl1pPr>
          </a:lstStyle>
          <a:p>
            <a:r>
              <a:rPr lang="en-US" dirty="0"/>
              <a:t>Click to edit Master title style</a:t>
            </a:r>
            <a:endParaRPr lang="en-CA"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rgbClr val="5A687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CA" dirty="0"/>
          </a:p>
        </p:txBody>
      </p:sp>
      <p:sp>
        <p:nvSpPr>
          <p:cNvPr id="4" name="Date Placeholder 3"/>
          <p:cNvSpPr>
            <a:spLocks noGrp="1"/>
          </p:cNvSpPr>
          <p:nvPr>
            <p:ph type="dt" sz="half" idx="10"/>
          </p:nvPr>
        </p:nvSpPr>
        <p:spPr>
          <a:xfrm>
            <a:off x="609600" y="6597353"/>
            <a:ext cx="2844800" cy="365125"/>
          </a:xfrm>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5" name="Footer Placeholder 4"/>
          <p:cNvSpPr>
            <a:spLocks noGrp="1"/>
          </p:cNvSpPr>
          <p:nvPr>
            <p:ph type="ftr" sz="quarter" idx="11"/>
          </p:nvPr>
        </p:nvSpPr>
        <p:spPr>
          <a:xfrm>
            <a:off x="4165600" y="6597353"/>
            <a:ext cx="3860800" cy="365125"/>
          </a:xfrm>
        </p:spPr>
        <p:txBody>
          <a:bodyPr/>
          <a:lstStyle/>
          <a:p>
            <a:endParaRPr lang="en-CA">
              <a:solidFill>
                <a:prstClr val="white"/>
              </a:solidFill>
            </a:endParaRPr>
          </a:p>
        </p:txBody>
      </p:sp>
      <p:sp>
        <p:nvSpPr>
          <p:cNvPr id="6" name="Slide Number Placeholder 5"/>
          <p:cNvSpPr>
            <a:spLocks noGrp="1"/>
          </p:cNvSpPr>
          <p:nvPr>
            <p:ph type="sldNum" sz="quarter" idx="12"/>
          </p:nvPr>
        </p:nvSpPr>
        <p:spPr>
          <a:xfrm>
            <a:off x="8737600" y="6597353"/>
            <a:ext cx="2844800" cy="365125"/>
          </a:xfrm>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77117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052736"/>
            <a:ext cx="10972800" cy="1143000"/>
          </a:xfrm>
          <a:prstGeom prst="rect">
            <a:avLst/>
          </a:prstGeom>
        </p:spPr>
        <p:txBody>
          <a:bodyPr/>
          <a:lstStyle>
            <a:lvl1pPr>
              <a:defRPr>
                <a:solidFill>
                  <a:schemeClr val="accent1"/>
                </a:solidFill>
              </a:defRPr>
            </a:lvl1pPr>
          </a:lstStyle>
          <a:p>
            <a:r>
              <a:rPr lang="en-US" dirty="0"/>
              <a:t>Click to edit Master title style</a:t>
            </a:r>
            <a:endParaRPr lang="en-CA" dirty="0"/>
          </a:p>
        </p:txBody>
      </p:sp>
      <p:sp>
        <p:nvSpPr>
          <p:cNvPr id="3" name="Content Placeholder 2"/>
          <p:cNvSpPr>
            <a:spLocks noGrp="1"/>
          </p:cNvSpPr>
          <p:nvPr>
            <p:ph idx="1"/>
          </p:nvPr>
        </p:nvSpPr>
        <p:spPr>
          <a:xfrm>
            <a:off x="609600" y="2276873"/>
            <a:ext cx="10972800" cy="384929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98525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3200" b="1" cap="all">
                <a:solidFill>
                  <a:srgbClr val="FFC000"/>
                </a:solidFill>
                <a:latin typeface="Arial" pitchFamily="34" charset="0"/>
                <a:cs typeface="Arial" pitchFamily="34" charset="0"/>
              </a:defRPr>
            </a:lvl1pPr>
          </a:lstStyle>
          <a:p>
            <a:r>
              <a:rPr lang="en-US" dirty="0"/>
              <a:t>Click to edit Master title style</a:t>
            </a:r>
            <a:endParaRPr lang="en-CA"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A687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206678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052736"/>
            <a:ext cx="10972800" cy="1143000"/>
          </a:xfrm>
          <a:prstGeom prst="rect">
            <a:avLst/>
          </a:prstGeom>
        </p:spPr>
        <p:txBody>
          <a:bodyPr/>
          <a:lstStyle>
            <a:lvl1pPr>
              <a:defRPr>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Content Placeholder 2"/>
          <p:cNvSpPr>
            <a:spLocks noGrp="1"/>
          </p:cNvSpPr>
          <p:nvPr>
            <p:ph sz="half" idx="1"/>
          </p:nvPr>
        </p:nvSpPr>
        <p:spPr>
          <a:xfrm>
            <a:off x="609600" y="2420889"/>
            <a:ext cx="5384800" cy="37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2420889"/>
            <a:ext cx="5384800" cy="37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6" name="Footer Placeholder 5"/>
          <p:cNvSpPr>
            <a:spLocks noGrp="1"/>
          </p:cNvSpPr>
          <p:nvPr>
            <p:ph type="ftr" sz="quarter" idx="11"/>
          </p:nvPr>
        </p:nvSpPr>
        <p:spPr/>
        <p:txBody>
          <a:bodyPr/>
          <a:lstStyle/>
          <a:p>
            <a:endParaRPr lang="en-CA">
              <a:solidFill>
                <a:prstClr val="white"/>
              </a:solidFill>
            </a:endParaRPr>
          </a:p>
        </p:txBody>
      </p:sp>
      <p:sp>
        <p:nvSpPr>
          <p:cNvPr id="7" name="Slide Number Placeholder 6"/>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229003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983664"/>
            <a:ext cx="10972800" cy="1143000"/>
          </a:xfrm>
          <a:prstGeom prst="rect">
            <a:avLst/>
          </a:prstGeom>
        </p:spPr>
        <p:txBody>
          <a:bodyPr/>
          <a:lstStyle>
            <a:lvl1pPr>
              <a:defRPr>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Text Placeholder 2"/>
          <p:cNvSpPr>
            <a:spLocks noGrp="1"/>
          </p:cNvSpPr>
          <p:nvPr>
            <p:ph type="body" idx="1"/>
          </p:nvPr>
        </p:nvSpPr>
        <p:spPr>
          <a:xfrm>
            <a:off x="609600" y="2244139"/>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883902"/>
            <a:ext cx="5386917" cy="34254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2244139"/>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883902"/>
            <a:ext cx="5389033" cy="34254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8" name="Footer Placeholder 7"/>
          <p:cNvSpPr>
            <a:spLocks noGrp="1"/>
          </p:cNvSpPr>
          <p:nvPr>
            <p:ph type="ftr" sz="quarter" idx="11"/>
          </p:nvPr>
        </p:nvSpPr>
        <p:spPr/>
        <p:txBody>
          <a:bodyPr/>
          <a:lstStyle/>
          <a:p>
            <a:endParaRPr lang="en-CA">
              <a:solidFill>
                <a:prstClr val="white"/>
              </a:solidFill>
            </a:endParaRPr>
          </a:p>
        </p:txBody>
      </p:sp>
      <p:sp>
        <p:nvSpPr>
          <p:cNvPr id="9" name="Slide Number Placeholder 8"/>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72517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4" name="Footer Placeholder 3"/>
          <p:cNvSpPr>
            <a:spLocks noGrp="1"/>
          </p:cNvSpPr>
          <p:nvPr>
            <p:ph type="ftr" sz="quarter" idx="11"/>
          </p:nvPr>
        </p:nvSpPr>
        <p:spPr/>
        <p:txBody>
          <a:bodyPr/>
          <a:lstStyle/>
          <a:p>
            <a:endParaRPr lang="en-CA">
              <a:solidFill>
                <a:prstClr val="white"/>
              </a:solidFill>
            </a:endParaRPr>
          </a:p>
        </p:txBody>
      </p:sp>
      <p:sp>
        <p:nvSpPr>
          <p:cNvPr id="5" name="Slide Number Placeholder 4"/>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3727756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1124743"/>
            <a:ext cx="4011084" cy="1162050"/>
          </a:xfrm>
          <a:prstGeom prst="rect">
            <a:avLst/>
          </a:prstGeom>
        </p:spPr>
        <p:txBody>
          <a:bodyPr anchor="b"/>
          <a:lstStyle>
            <a:lvl1pPr algn="l">
              <a:defRPr sz="2000" b="1">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Content Placeholder 2"/>
          <p:cNvSpPr>
            <a:spLocks noGrp="1"/>
          </p:cNvSpPr>
          <p:nvPr>
            <p:ph idx="1"/>
          </p:nvPr>
        </p:nvSpPr>
        <p:spPr>
          <a:xfrm>
            <a:off x="4766733" y="1124744"/>
            <a:ext cx="6815667" cy="459611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1" y="2286794"/>
            <a:ext cx="4011084" cy="343406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6" name="Footer Placeholder 5"/>
          <p:cNvSpPr>
            <a:spLocks noGrp="1"/>
          </p:cNvSpPr>
          <p:nvPr>
            <p:ph type="ftr" sz="quarter" idx="11"/>
          </p:nvPr>
        </p:nvSpPr>
        <p:spPr/>
        <p:txBody>
          <a:bodyPr/>
          <a:lstStyle/>
          <a:p>
            <a:endParaRPr lang="en-CA">
              <a:solidFill>
                <a:prstClr val="white"/>
              </a:solidFill>
            </a:endParaRPr>
          </a:p>
        </p:txBody>
      </p:sp>
      <p:sp>
        <p:nvSpPr>
          <p:cNvPr id="7" name="Slide Number Placeholder 6"/>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89452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5310534"/>
            <a:ext cx="7315200" cy="566738"/>
          </a:xfrm>
          <a:prstGeom prst="rect">
            <a:avLst/>
          </a:prstGeom>
        </p:spPr>
        <p:txBody>
          <a:bodyPr anchor="b"/>
          <a:lstStyle>
            <a:lvl1pPr algn="l">
              <a:defRPr sz="2000" b="1">
                <a:solidFill>
                  <a:srgbClr val="5A6870"/>
                </a:solidFill>
                <a:latin typeface="Arial" pitchFamily="34" charset="0"/>
                <a:cs typeface="Arial" pitchFamily="34" charset="0"/>
              </a:defRPr>
            </a:lvl1pPr>
          </a:lstStyle>
          <a:p>
            <a:r>
              <a:rPr lang="en-US" dirty="0"/>
              <a:t>Click to edit Master title style</a:t>
            </a:r>
            <a:endParaRPr lang="en-CA" dirty="0"/>
          </a:p>
        </p:txBody>
      </p:sp>
      <p:sp>
        <p:nvSpPr>
          <p:cNvPr id="3" name="Picture Placeholder 2"/>
          <p:cNvSpPr>
            <a:spLocks noGrp="1"/>
          </p:cNvSpPr>
          <p:nvPr>
            <p:ph type="pic" idx="1"/>
          </p:nvPr>
        </p:nvSpPr>
        <p:spPr>
          <a:xfrm>
            <a:off x="2389717" y="1122709"/>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2389717" y="5877272"/>
            <a:ext cx="7315200" cy="432048"/>
          </a:xfrm>
        </p:spPr>
        <p:txBody>
          <a:bodyPr/>
          <a:lstStyle>
            <a:lvl1pPr marL="0" indent="0">
              <a:buNone/>
              <a:defRPr sz="1400">
                <a:solidFill>
                  <a:srgbClr val="5A687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6" name="Footer Placeholder 5"/>
          <p:cNvSpPr>
            <a:spLocks noGrp="1"/>
          </p:cNvSpPr>
          <p:nvPr>
            <p:ph type="ftr" sz="quarter" idx="11"/>
          </p:nvPr>
        </p:nvSpPr>
        <p:spPr/>
        <p:txBody>
          <a:bodyPr/>
          <a:lstStyle/>
          <a:p>
            <a:endParaRPr lang="en-CA">
              <a:solidFill>
                <a:prstClr val="white"/>
              </a:solidFill>
            </a:endParaRPr>
          </a:p>
        </p:txBody>
      </p:sp>
      <p:sp>
        <p:nvSpPr>
          <p:cNvPr id="7" name="Slide Number Placeholder 6"/>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3365711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1052736"/>
            <a:ext cx="10972800" cy="1008112"/>
          </a:xfrm>
          <a:prstGeom prst="rect">
            <a:avLst/>
          </a:prstGeom>
        </p:spPr>
        <p:txBody>
          <a:bodyPr/>
          <a:lstStyle>
            <a:lvl1pPr>
              <a:defRPr>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Vertical Text Placeholder 2"/>
          <p:cNvSpPr>
            <a:spLocks noGrp="1"/>
          </p:cNvSpPr>
          <p:nvPr>
            <p:ph type="body" orient="vert" idx="1"/>
          </p:nvPr>
        </p:nvSpPr>
        <p:spPr>
          <a:xfrm>
            <a:off x="609600" y="2204864"/>
            <a:ext cx="10972800" cy="39212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82400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052736"/>
            <a:ext cx="2743200" cy="5256584"/>
          </a:xfrm>
          <a:prstGeom prst="rect">
            <a:avLst/>
          </a:prstGeom>
        </p:spPr>
        <p:txBody>
          <a:bodyPr vert="eaVert"/>
          <a:lstStyle>
            <a:lvl1pPr>
              <a:defRPr>
                <a:solidFill>
                  <a:schemeClr val="accent1"/>
                </a:solidFill>
              </a:defRPr>
            </a:lvl1pPr>
          </a:lstStyle>
          <a:p>
            <a:r>
              <a:rPr lang="en-US" dirty="0"/>
              <a:t>Click to edit Master title style</a:t>
            </a:r>
            <a:endParaRPr lang="en-CA" dirty="0"/>
          </a:p>
        </p:txBody>
      </p:sp>
      <p:sp>
        <p:nvSpPr>
          <p:cNvPr id="3" name="Vertical Text Placeholder 2"/>
          <p:cNvSpPr>
            <a:spLocks noGrp="1"/>
          </p:cNvSpPr>
          <p:nvPr>
            <p:ph type="body" orient="vert" idx="1"/>
          </p:nvPr>
        </p:nvSpPr>
        <p:spPr>
          <a:xfrm>
            <a:off x="609600" y="1052736"/>
            <a:ext cx="8026400" cy="52565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2021-04-26</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63411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o Footer">
    <p:spTree>
      <p:nvGrpSpPr>
        <p:cNvPr id="1" name=""/>
        <p:cNvGrpSpPr/>
        <p:nvPr/>
      </p:nvGrpSpPr>
      <p:grpSpPr>
        <a:xfrm>
          <a:off x="0" y="0"/>
          <a:ext cx="0" cy="0"/>
          <a:chOff x="0" y="0"/>
          <a:chExt cx="0" cy="0"/>
        </a:xfrm>
      </p:grpSpPr>
      <p:sp>
        <p:nvSpPr>
          <p:cNvPr id="6" name="Rectangle 5"/>
          <p:cNvSpPr/>
          <p:nvPr userDrawn="1"/>
        </p:nvSpPr>
        <p:spPr>
          <a:xfrm>
            <a:off x="0" y="5877272"/>
            <a:ext cx="12192000" cy="980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Tree>
    <p:extLst>
      <p:ext uri="{BB962C8B-B14F-4D97-AF65-F5344CB8AC3E}">
        <p14:creationId xmlns:p14="http://schemas.microsoft.com/office/powerpoint/2010/main" val="198272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en-CA"/>
          </a:p>
        </p:txBody>
      </p:sp>
      <p:sp>
        <p:nvSpPr>
          <p:cNvPr id="3" name="SmartArt Placeholder 2"/>
          <p:cNvSpPr>
            <a:spLocks noGrp="1"/>
          </p:cNvSpPr>
          <p:nvPr>
            <p:ph type="dgm" idx="1"/>
          </p:nvPr>
        </p:nvSpPr>
        <p:spPr>
          <a:xfrm>
            <a:off x="609600" y="1600201"/>
            <a:ext cx="10972800" cy="4525963"/>
          </a:xfrm>
        </p:spPr>
        <p:txBody>
          <a:bodyPr/>
          <a:lstStyle/>
          <a:p>
            <a:pPr lvl="0"/>
            <a:endParaRPr lang="en-CA" noProof="0"/>
          </a:p>
        </p:txBody>
      </p:sp>
      <p:sp>
        <p:nvSpPr>
          <p:cNvPr id="4" name="Rectangle 5"/>
          <p:cNvSpPr>
            <a:spLocks noGrp="1" noChangeArrowheads="1"/>
          </p:cNvSpPr>
          <p:nvPr>
            <p:ph type="ftr" sz="quarter" idx="10"/>
          </p:nvPr>
        </p:nvSpPr>
        <p:spPr>
          <a:xfrm>
            <a:off x="1727200" y="6629400"/>
            <a:ext cx="8737600" cy="228600"/>
          </a:xfrm>
          <a:prstGeom prst="rect">
            <a:avLst/>
          </a:prstGeom>
          <a:ln/>
        </p:spPr>
        <p:txBody>
          <a:bodyPr/>
          <a:lstStyle>
            <a:lvl1pPr>
              <a:defRPr/>
            </a:lvl1pPr>
          </a:lstStyle>
          <a:p>
            <a:pPr>
              <a:defRPr/>
            </a:pPr>
            <a:r>
              <a:rPr lang="en-US"/>
              <a:t>CAPSCA-Santiago October 2012</a:t>
            </a:r>
          </a:p>
        </p:txBody>
      </p:sp>
      <p:sp>
        <p:nvSpPr>
          <p:cNvPr id="5" name="Rectangle 6"/>
          <p:cNvSpPr>
            <a:spLocks noGrp="1" noChangeArrowheads="1"/>
          </p:cNvSpPr>
          <p:nvPr>
            <p:ph type="sldNum" sz="quarter" idx="11"/>
          </p:nvPr>
        </p:nvSpPr>
        <p:spPr>
          <a:xfrm>
            <a:off x="8026400" y="6629400"/>
            <a:ext cx="4165600" cy="228600"/>
          </a:xfrm>
          <a:prstGeom prst="rect">
            <a:avLst/>
          </a:prstGeom>
          <a:ln/>
        </p:spPr>
        <p:txBody>
          <a:bodyPr/>
          <a:lstStyle>
            <a:lvl1pPr>
              <a:defRPr/>
            </a:lvl1pPr>
          </a:lstStyle>
          <a:p>
            <a:pPr>
              <a:defRPr/>
            </a:pPr>
            <a:fld id="{18B20EFD-58A8-47D0-B81D-BFE4DD7D3AF3}" type="slidenum">
              <a:rPr lang="en-GB"/>
              <a:pPr>
                <a:defRPr/>
              </a:pPr>
              <a:t>‹#›</a:t>
            </a:fld>
            <a:endParaRPr lang="en-GB"/>
          </a:p>
        </p:txBody>
      </p:sp>
    </p:spTree>
    <p:extLst>
      <p:ext uri="{BB962C8B-B14F-4D97-AF65-F5344CB8AC3E}">
        <p14:creationId xmlns:p14="http://schemas.microsoft.com/office/powerpoint/2010/main" val="473275441"/>
      </p:ext>
    </p:extLst>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2.wmf"/><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bwMode="auto">
          <a:xfrm>
            <a:off x="0" y="0"/>
            <a:ext cx="12192000"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Click to edit Master title style</a:t>
            </a:r>
          </a:p>
        </p:txBody>
      </p:sp>
      <p:sp>
        <p:nvSpPr>
          <p:cNvPr id="7172" name="Rectangle 4"/>
          <p:cNvSpPr>
            <a:spLocks noGrp="1" noChangeArrowheads="1"/>
          </p:cNvSpPr>
          <p:nvPr>
            <p:ph type="body" idx="1"/>
          </p:nvPr>
        </p:nvSpPr>
        <p:spPr bwMode="auto">
          <a:xfrm>
            <a:off x="590052" y="1380815"/>
            <a:ext cx="11055335" cy="4611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7174" name="Line 6"/>
          <p:cNvSpPr>
            <a:spLocks noChangeShapeType="1"/>
          </p:cNvSpPr>
          <p:nvPr/>
        </p:nvSpPr>
        <p:spPr bwMode="auto">
          <a:xfrm>
            <a:off x="0" y="1246909"/>
            <a:ext cx="12192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endParaRPr lang="en-GB" sz="1633"/>
          </a:p>
        </p:txBody>
      </p:sp>
      <p:sp>
        <p:nvSpPr>
          <p:cNvPr id="7180" name="Rectangle 12"/>
          <p:cNvSpPr>
            <a:spLocks noChangeArrowheads="1"/>
          </p:cNvSpPr>
          <p:nvPr/>
        </p:nvSpPr>
        <p:spPr bwMode="auto">
          <a:xfrm>
            <a:off x="1811" y="6015688"/>
            <a:ext cx="12192000" cy="84231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33"/>
          </a:p>
        </p:txBody>
      </p:sp>
      <p:sp>
        <p:nvSpPr>
          <p:cNvPr id="7181" name="Rectangle 13"/>
          <p:cNvSpPr>
            <a:spLocks noChangeArrowheads="1"/>
          </p:cNvSpPr>
          <p:nvPr/>
        </p:nvSpPr>
        <p:spPr bwMode="auto">
          <a:xfrm>
            <a:off x="434397" y="6209163"/>
            <a:ext cx="4602858" cy="431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charset="0"/>
                <a:cs typeface="Arial" charset="0"/>
              </a:defRPr>
            </a:lvl1pPr>
            <a:lvl2pPr marL="520700" algn="r" defTabSz="1042988">
              <a:defRPr>
                <a:solidFill>
                  <a:schemeClr val="tx1"/>
                </a:solidFill>
                <a:latin typeface="Arial" charset="0"/>
                <a:cs typeface="Arial" charset="0"/>
              </a:defRPr>
            </a:lvl2pPr>
            <a:lvl3pPr marL="1042988" algn="r" defTabSz="1042988">
              <a:defRPr>
                <a:solidFill>
                  <a:schemeClr val="tx1"/>
                </a:solidFill>
                <a:latin typeface="Arial" charset="0"/>
                <a:cs typeface="Arial" charset="0"/>
              </a:defRPr>
            </a:lvl3pPr>
            <a:lvl4pPr marL="1563688" algn="r" defTabSz="1042988">
              <a:defRPr>
                <a:solidFill>
                  <a:schemeClr val="tx1"/>
                </a:solidFill>
                <a:latin typeface="Arial" charset="0"/>
                <a:cs typeface="Arial" charset="0"/>
              </a:defRPr>
            </a:lvl4pPr>
            <a:lvl5pPr marL="2085975" algn="r" defTabSz="1042988">
              <a:defRPr>
                <a:solidFill>
                  <a:schemeClr val="tx1"/>
                </a:solidFill>
                <a:latin typeface="Arial" charset="0"/>
                <a:cs typeface="Arial" charset="0"/>
              </a:defRPr>
            </a:lvl5pPr>
            <a:lvl6pPr marL="2543175" algn="r" defTabSz="1042988" rtl="1" fontAlgn="base">
              <a:spcBef>
                <a:spcPct val="0"/>
              </a:spcBef>
              <a:spcAft>
                <a:spcPct val="0"/>
              </a:spcAft>
              <a:defRPr>
                <a:solidFill>
                  <a:schemeClr val="tx1"/>
                </a:solidFill>
                <a:latin typeface="Arial" charset="0"/>
                <a:cs typeface="Arial" charset="0"/>
              </a:defRPr>
            </a:lvl6pPr>
            <a:lvl7pPr marL="3000375" algn="r" defTabSz="1042988" rtl="1" fontAlgn="base">
              <a:spcBef>
                <a:spcPct val="0"/>
              </a:spcBef>
              <a:spcAft>
                <a:spcPct val="0"/>
              </a:spcAft>
              <a:defRPr>
                <a:solidFill>
                  <a:schemeClr val="tx1"/>
                </a:solidFill>
                <a:latin typeface="Arial" charset="0"/>
                <a:cs typeface="Arial" charset="0"/>
              </a:defRPr>
            </a:lvl7pPr>
            <a:lvl8pPr marL="3457575" algn="r" defTabSz="1042988" rtl="1" fontAlgn="base">
              <a:spcBef>
                <a:spcPct val="0"/>
              </a:spcBef>
              <a:spcAft>
                <a:spcPct val="0"/>
              </a:spcAft>
              <a:defRPr>
                <a:solidFill>
                  <a:schemeClr val="tx1"/>
                </a:solidFill>
                <a:latin typeface="Arial" charset="0"/>
                <a:cs typeface="Arial" charset="0"/>
              </a:defRPr>
            </a:lvl8pPr>
            <a:lvl9pPr marL="3914775" algn="r" defTabSz="1042988" rtl="1" fontAlgn="base">
              <a:spcBef>
                <a:spcPct val="0"/>
              </a:spcBef>
              <a:spcAft>
                <a:spcPct val="0"/>
              </a:spcAft>
              <a:defRPr>
                <a:solidFill>
                  <a:schemeClr val="tx1"/>
                </a:solidFill>
                <a:latin typeface="Arial" charset="0"/>
                <a:cs typeface="Arial" charset="0"/>
              </a:defRPr>
            </a:lvl9pPr>
          </a:lstStyle>
          <a:p>
            <a:pPr lvl="0"/>
            <a:r>
              <a:rPr lang="en-US" sz="1270" dirty="0">
                <a:solidFill>
                  <a:schemeClr val="bg1"/>
                </a:solidFill>
                <a:latin typeface="Calibri" pitchFamily="34" charset="0"/>
              </a:rPr>
              <a:t>Surveillance at </a:t>
            </a:r>
            <a:r>
              <a:rPr lang="en-US" sz="1270" dirty="0" err="1">
                <a:solidFill>
                  <a:schemeClr val="bg1"/>
                </a:solidFill>
                <a:latin typeface="Calibri" pitchFamily="34" charset="0"/>
              </a:rPr>
              <a:t>PoE</a:t>
            </a:r>
            <a:r>
              <a:rPr lang="en-US" sz="1270" baseline="0" dirty="0">
                <a:solidFill>
                  <a:schemeClr val="bg1"/>
                </a:solidFill>
                <a:latin typeface="Calibri" pitchFamily="34" charset="0"/>
              </a:rPr>
              <a:t> </a:t>
            </a:r>
            <a:r>
              <a:rPr lang="en-US" sz="1270" dirty="0">
                <a:solidFill>
                  <a:schemeClr val="bg1"/>
                </a:solidFill>
                <a:latin typeface="Calibri" pitchFamily="34" charset="0"/>
              </a:rPr>
              <a:t>– with</a:t>
            </a:r>
            <a:r>
              <a:rPr lang="en-US" sz="1270" baseline="0" dirty="0">
                <a:solidFill>
                  <a:schemeClr val="bg1"/>
                </a:solidFill>
                <a:latin typeface="Calibri" pitchFamily="34" charset="0"/>
              </a:rPr>
              <a:t> e</a:t>
            </a:r>
            <a:r>
              <a:rPr lang="en-US" sz="1270" dirty="0">
                <a:solidFill>
                  <a:schemeClr val="bg1"/>
                </a:solidFill>
                <a:latin typeface="Calibri" pitchFamily="34" charset="0"/>
              </a:rPr>
              <a:t>xamples for Zimbabwe</a:t>
            </a:r>
          </a:p>
        </p:txBody>
      </p:sp>
      <p:pic>
        <p:nvPicPr>
          <p:cNvPr id="7185" name="Picture 17"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575668" y="6040166"/>
            <a:ext cx="2943021" cy="717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402499"/>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945990" rtl="0" fontAlgn="base">
        <a:spcBef>
          <a:spcPct val="0"/>
        </a:spcBef>
        <a:spcAft>
          <a:spcPct val="0"/>
        </a:spcAft>
        <a:defRPr sz="3628" b="1">
          <a:solidFill>
            <a:srgbClr val="000066"/>
          </a:solidFill>
          <a:latin typeface="+mj-lt"/>
          <a:ea typeface="+mj-ea"/>
          <a:cs typeface="+mj-cs"/>
        </a:defRPr>
      </a:lvl1pPr>
      <a:lvl2pPr algn="ctr" defTabSz="945990" rtl="0" fontAlgn="base">
        <a:spcBef>
          <a:spcPct val="0"/>
        </a:spcBef>
        <a:spcAft>
          <a:spcPct val="0"/>
        </a:spcAft>
        <a:defRPr sz="3628" b="1">
          <a:solidFill>
            <a:srgbClr val="000066"/>
          </a:solidFill>
          <a:latin typeface="Arial" charset="0"/>
          <a:cs typeface="Arial" charset="0"/>
        </a:defRPr>
      </a:lvl2pPr>
      <a:lvl3pPr algn="ctr" defTabSz="945990" rtl="0" fontAlgn="base">
        <a:spcBef>
          <a:spcPct val="0"/>
        </a:spcBef>
        <a:spcAft>
          <a:spcPct val="0"/>
        </a:spcAft>
        <a:defRPr sz="3628" b="1">
          <a:solidFill>
            <a:srgbClr val="000066"/>
          </a:solidFill>
          <a:latin typeface="Arial" charset="0"/>
          <a:cs typeface="Arial" charset="0"/>
        </a:defRPr>
      </a:lvl3pPr>
      <a:lvl4pPr algn="ctr" defTabSz="945990" rtl="0" fontAlgn="base">
        <a:spcBef>
          <a:spcPct val="0"/>
        </a:spcBef>
        <a:spcAft>
          <a:spcPct val="0"/>
        </a:spcAft>
        <a:defRPr sz="3628" b="1">
          <a:solidFill>
            <a:srgbClr val="000066"/>
          </a:solidFill>
          <a:latin typeface="Arial" charset="0"/>
          <a:cs typeface="Arial" charset="0"/>
        </a:defRPr>
      </a:lvl4pPr>
      <a:lvl5pPr algn="ctr" defTabSz="945990" rtl="0" fontAlgn="base">
        <a:spcBef>
          <a:spcPct val="0"/>
        </a:spcBef>
        <a:spcAft>
          <a:spcPct val="0"/>
        </a:spcAft>
        <a:defRPr sz="3628" b="1">
          <a:solidFill>
            <a:srgbClr val="000066"/>
          </a:solidFill>
          <a:latin typeface="Arial" charset="0"/>
          <a:cs typeface="Arial" charset="0"/>
        </a:defRPr>
      </a:lvl5pPr>
      <a:lvl6pPr marL="414680" algn="ctr" defTabSz="945990" rtl="0" fontAlgn="base">
        <a:spcBef>
          <a:spcPct val="0"/>
        </a:spcBef>
        <a:spcAft>
          <a:spcPct val="0"/>
        </a:spcAft>
        <a:defRPr sz="3628" b="1">
          <a:solidFill>
            <a:srgbClr val="000066"/>
          </a:solidFill>
          <a:latin typeface="Arial" charset="0"/>
          <a:cs typeface="Arial" charset="0"/>
        </a:defRPr>
      </a:lvl6pPr>
      <a:lvl7pPr marL="829361" algn="ctr" defTabSz="945990" rtl="0" fontAlgn="base">
        <a:spcBef>
          <a:spcPct val="0"/>
        </a:spcBef>
        <a:spcAft>
          <a:spcPct val="0"/>
        </a:spcAft>
        <a:defRPr sz="3628" b="1">
          <a:solidFill>
            <a:srgbClr val="000066"/>
          </a:solidFill>
          <a:latin typeface="Arial" charset="0"/>
          <a:cs typeface="Arial" charset="0"/>
        </a:defRPr>
      </a:lvl7pPr>
      <a:lvl8pPr marL="1244041" algn="ctr" defTabSz="945990" rtl="0" fontAlgn="base">
        <a:spcBef>
          <a:spcPct val="0"/>
        </a:spcBef>
        <a:spcAft>
          <a:spcPct val="0"/>
        </a:spcAft>
        <a:defRPr sz="3628" b="1">
          <a:solidFill>
            <a:srgbClr val="000066"/>
          </a:solidFill>
          <a:latin typeface="Arial" charset="0"/>
          <a:cs typeface="Arial" charset="0"/>
        </a:defRPr>
      </a:lvl8pPr>
      <a:lvl9pPr marL="1658722" algn="ctr" defTabSz="945990" rtl="0" fontAlgn="base">
        <a:spcBef>
          <a:spcPct val="0"/>
        </a:spcBef>
        <a:spcAft>
          <a:spcPct val="0"/>
        </a:spcAft>
        <a:defRPr sz="3628" b="1">
          <a:solidFill>
            <a:srgbClr val="000066"/>
          </a:solidFill>
          <a:latin typeface="Arial" charset="0"/>
          <a:cs typeface="Arial" charset="0"/>
        </a:defRPr>
      </a:lvl9pPr>
    </p:titleStyle>
    <p:bodyStyle>
      <a:lvl1pPr marL="354206" indent="-354206" algn="l" defTabSz="945990" rtl="0" fontAlgn="base">
        <a:spcBef>
          <a:spcPct val="80000"/>
        </a:spcBef>
        <a:spcAft>
          <a:spcPct val="0"/>
        </a:spcAft>
        <a:buClr>
          <a:srgbClr val="1E7FB8"/>
        </a:buClr>
        <a:buFont typeface="Wingdings" pitchFamily="2" charset="2"/>
        <a:buChar char="l"/>
        <a:defRPr sz="2540">
          <a:solidFill>
            <a:srgbClr val="000066"/>
          </a:solidFill>
          <a:latin typeface="+mn-lt"/>
          <a:ea typeface="+mn-ea"/>
          <a:cs typeface="+mn-cs"/>
        </a:defRPr>
      </a:lvl1pPr>
      <a:lvl2pPr marL="833681" indent="-292293" algn="l" defTabSz="945990" rtl="0" fontAlgn="base">
        <a:spcBef>
          <a:spcPct val="20000"/>
        </a:spcBef>
        <a:spcAft>
          <a:spcPct val="0"/>
        </a:spcAft>
        <a:buClr>
          <a:srgbClr val="1E7FB8"/>
        </a:buClr>
        <a:buFont typeface="Arial" charset="0"/>
        <a:buChar char="–"/>
        <a:defRPr sz="2177">
          <a:solidFill>
            <a:srgbClr val="000066"/>
          </a:solidFill>
          <a:latin typeface="+mn-lt"/>
          <a:cs typeface="+mn-cs"/>
        </a:defRPr>
      </a:lvl2pPr>
      <a:lvl3pPr marL="1300196" indent="-279333" algn="l" defTabSz="945990" rtl="0" fontAlgn="base">
        <a:spcBef>
          <a:spcPct val="20000"/>
        </a:spcBef>
        <a:spcAft>
          <a:spcPct val="0"/>
        </a:spcAft>
        <a:buClr>
          <a:srgbClr val="1E7FB8"/>
        </a:buClr>
        <a:buChar char="•"/>
        <a:defRPr sz="2177">
          <a:solidFill>
            <a:srgbClr val="000066"/>
          </a:solidFill>
          <a:latin typeface="Arial Narrow" pitchFamily="34" charset="0"/>
          <a:cs typeface="+mn-cs"/>
        </a:defRPr>
      </a:lvl3pPr>
      <a:lvl4pPr marL="1722076" indent="-234698" algn="l" defTabSz="945990" rtl="0" fontAlgn="base">
        <a:spcBef>
          <a:spcPct val="20000"/>
        </a:spcBef>
        <a:spcAft>
          <a:spcPct val="0"/>
        </a:spcAft>
        <a:buClr>
          <a:srgbClr val="1E7FB8"/>
        </a:buClr>
        <a:buChar char="–"/>
        <a:defRPr sz="2177">
          <a:solidFill>
            <a:srgbClr val="000066"/>
          </a:solidFill>
          <a:latin typeface="Arial Narrow" pitchFamily="34" charset="0"/>
          <a:cs typeface="+mn-cs"/>
        </a:defRPr>
      </a:lvl4pPr>
      <a:lvl5pPr marL="2057564" indent="-149746" algn="r" defTabSz="945990" rtl="1" fontAlgn="base">
        <a:spcBef>
          <a:spcPct val="20000"/>
        </a:spcBef>
        <a:spcAft>
          <a:spcPct val="0"/>
        </a:spcAft>
        <a:buChar char="»"/>
        <a:defRPr sz="2086">
          <a:solidFill>
            <a:srgbClr val="000066"/>
          </a:solidFill>
          <a:latin typeface="+mn-lt"/>
          <a:cs typeface="+mn-cs"/>
        </a:defRPr>
      </a:lvl5pPr>
      <a:lvl6pPr marL="2472244" indent="-149746" algn="r" defTabSz="945990" rtl="1" fontAlgn="base">
        <a:spcBef>
          <a:spcPct val="20000"/>
        </a:spcBef>
        <a:spcAft>
          <a:spcPct val="0"/>
        </a:spcAft>
        <a:buChar char="»"/>
        <a:defRPr sz="2086">
          <a:solidFill>
            <a:srgbClr val="000066"/>
          </a:solidFill>
          <a:latin typeface="+mn-lt"/>
          <a:cs typeface="+mn-cs"/>
        </a:defRPr>
      </a:lvl6pPr>
      <a:lvl7pPr marL="2886925" indent="-149746" algn="r" defTabSz="945990" rtl="1" fontAlgn="base">
        <a:spcBef>
          <a:spcPct val="20000"/>
        </a:spcBef>
        <a:spcAft>
          <a:spcPct val="0"/>
        </a:spcAft>
        <a:buChar char="»"/>
        <a:defRPr sz="2086">
          <a:solidFill>
            <a:srgbClr val="000066"/>
          </a:solidFill>
          <a:latin typeface="+mn-lt"/>
          <a:cs typeface="+mn-cs"/>
        </a:defRPr>
      </a:lvl7pPr>
      <a:lvl8pPr marL="3301605" indent="-149746" algn="r" defTabSz="945990" rtl="1" fontAlgn="base">
        <a:spcBef>
          <a:spcPct val="20000"/>
        </a:spcBef>
        <a:spcAft>
          <a:spcPct val="0"/>
        </a:spcAft>
        <a:buChar char="»"/>
        <a:defRPr sz="2086">
          <a:solidFill>
            <a:srgbClr val="000066"/>
          </a:solidFill>
          <a:latin typeface="+mn-lt"/>
          <a:cs typeface="+mn-cs"/>
        </a:defRPr>
      </a:lvl8pPr>
      <a:lvl9pPr marL="3716286" indent="-149746" algn="r" defTabSz="945990" rtl="1" fontAlgn="base">
        <a:spcBef>
          <a:spcPct val="20000"/>
        </a:spcBef>
        <a:spcAft>
          <a:spcPct val="0"/>
        </a:spcAft>
        <a:buChar char="»"/>
        <a:defRPr sz="2086">
          <a:solidFill>
            <a:srgbClr val="000066"/>
          </a:solidFill>
          <a:latin typeface="+mn-lt"/>
          <a:cs typeface="+mn-cs"/>
        </a:defRPr>
      </a:lvl9pPr>
    </p:bodyStyle>
    <p:otherStyle>
      <a:defPPr>
        <a:defRPr lang="en-US"/>
      </a:defPPr>
      <a:lvl1pPr marL="0" algn="l" defTabSz="829361" rtl="0" eaLnBrk="1" latinLnBrk="0" hangingPunct="1">
        <a:defRPr sz="1633" kern="1200">
          <a:solidFill>
            <a:schemeClr val="tx1"/>
          </a:solidFill>
          <a:latin typeface="+mn-lt"/>
          <a:ea typeface="+mn-ea"/>
          <a:cs typeface="+mn-cs"/>
        </a:defRPr>
      </a:lvl1pPr>
      <a:lvl2pPr marL="414680" algn="l" defTabSz="829361" rtl="0" eaLnBrk="1" latinLnBrk="0" hangingPunct="1">
        <a:defRPr sz="1633" kern="1200">
          <a:solidFill>
            <a:schemeClr val="tx1"/>
          </a:solidFill>
          <a:latin typeface="+mn-lt"/>
          <a:ea typeface="+mn-ea"/>
          <a:cs typeface="+mn-cs"/>
        </a:defRPr>
      </a:lvl2pPr>
      <a:lvl3pPr marL="829361" algn="l" defTabSz="829361" rtl="0" eaLnBrk="1" latinLnBrk="0" hangingPunct="1">
        <a:defRPr sz="1633" kern="1200">
          <a:solidFill>
            <a:schemeClr val="tx1"/>
          </a:solidFill>
          <a:latin typeface="+mn-lt"/>
          <a:ea typeface="+mn-ea"/>
          <a:cs typeface="+mn-cs"/>
        </a:defRPr>
      </a:lvl3pPr>
      <a:lvl4pPr marL="1244041" algn="l" defTabSz="829361" rtl="0" eaLnBrk="1" latinLnBrk="0" hangingPunct="1">
        <a:defRPr sz="1633" kern="1200">
          <a:solidFill>
            <a:schemeClr val="tx1"/>
          </a:solidFill>
          <a:latin typeface="+mn-lt"/>
          <a:ea typeface="+mn-ea"/>
          <a:cs typeface="+mn-cs"/>
        </a:defRPr>
      </a:lvl4pPr>
      <a:lvl5pPr marL="1658722" algn="l" defTabSz="829361" rtl="0" eaLnBrk="1" latinLnBrk="0" hangingPunct="1">
        <a:defRPr sz="1633" kern="1200">
          <a:solidFill>
            <a:schemeClr val="tx1"/>
          </a:solidFill>
          <a:latin typeface="+mn-lt"/>
          <a:ea typeface="+mn-ea"/>
          <a:cs typeface="+mn-cs"/>
        </a:defRPr>
      </a:lvl5pPr>
      <a:lvl6pPr marL="2073402" algn="l" defTabSz="829361" rtl="0" eaLnBrk="1" latinLnBrk="0" hangingPunct="1">
        <a:defRPr sz="1633" kern="1200">
          <a:solidFill>
            <a:schemeClr val="tx1"/>
          </a:solidFill>
          <a:latin typeface="+mn-lt"/>
          <a:ea typeface="+mn-ea"/>
          <a:cs typeface="+mn-cs"/>
        </a:defRPr>
      </a:lvl6pPr>
      <a:lvl7pPr marL="2488082" algn="l" defTabSz="829361" rtl="0" eaLnBrk="1" latinLnBrk="0" hangingPunct="1">
        <a:defRPr sz="1633" kern="1200">
          <a:solidFill>
            <a:schemeClr val="tx1"/>
          </a:solidFill>
          <a:latin typeface="+mn-lt"/>
          <a:ea typeface="+mn-ea"/>
          <a:cs typeface="+mn-cs"/>
        </a:defRPr>
      </a:lvl7pPr>
      <a:lvl8pPr marL="2902763" algn="l" defTabSz="829361" rtl="0" eaLnBrk="1" latinLnBrk="0" hangingPunct="1">
        <a:defRPr sz="1633" kern="1200">
          <a:solidFill>
            <a:schemeClr val="tx1"/>
          </a:solidFill>
          <a:latin typeface="+mn-lt"/>
          <a:ea typeface="+mn-ea"/>
          <a:cs typeface="+mn-cs"/>
        </a:defRPr>
      </a:lvl8pPr>
      <a:lvl9pPr marL="3317443" algn="l" defTabSz="829361" rtl="0" eaLnBrk="1" latinLnBrk="0" hangingPunct="1">
        <a:defRPr sz="16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525344"/>
            <a:ext cx="12192000" cy="332656"/>
          </a:xfrm>
          <a:prstGeom prst="rect">
            <a:avLst/>
          </a:prstGeom>
          <a:solidFill>
            <a:srgbClr val="8C99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solidFill>
                <a:prstClr val="white"/>
              </a:solidFill>
            </a:endParaRPr>
          </a:p>
        </p:txBody>
      </p:sp>
      <p:pic>
        <p:nvPicPr>
          <p:cNvPr id="8" name="Picture 7"/>
          <p:cNvPicPr>
            <a:picLocks noChangeAspect="1"/>
          </p:cNvPicPr>
          <p:nvPr userDrawn="1"/>
        </p:nvPicPr>
        <p:blipFill>
          <a:blip r:embed="rId14" cstate="print"/>
          <a:stretch>
            <a:fillRect/>
          </a:stretch>
        </p:blipFill>
        <p:spPr>
          <a:xfrm>
            <a:off x="0" y="0"/>
            <a:ext cx="12192000" cy="982265"/>
          </a:xfrm>
          <a:prstGeom prst="rect">
            <a:avLst/>
          </a:prstGeom>
        </p:spPr>
      </p:pic>
      <p:sp>
        <p:nvSpPr>
          <p:cNvPr id="3" name="Text Placeholder 2"/>
          <p:cNvSpPr>
            <a:spLocks noGrp="1"/>
          </p:cNvSpPr>
          <p:nvPr>
            <p:ph type="body" idx="1"/>
          </p:nvPr>
        </p:nvSpPr>
        <p:spPr>
          <a:xfrm>
            <a:off x="609600" y="1600200"/>
            <a:ext cx="10972800" cy="470912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2"/>
          </p:nvPr>
        </p:nvSpPr>
        <p:spPr>
          <a:xfrm>
            <a:off x="609600" y="6525344"/>
            <a:ext cx="2844800" cy="332656"/>
          </a:xfrm>
          <a:prstGeom prst="rect">
            <a:avLst/>
          </a:prstGeom>
        </p:spPr>
        <p:txBody>
          <a:bodyPr vert="horz" lIns="91440" tIns="45720" rIns="91440" bIns="45720" rtlCol="0" anchor="ctr"/>
          <a:lstStyle>
            <a:lvl1pPr algn="l">
              <a:defRPr sz="1000">
                <a:solidFill>
                  <a:schemeClr val="bg1"/>
                </a:solidFill>
                <a:latin typeface="Arial" pitchFamily="34" charset="0"/>
                <a:cs typeface="Arial" pitchFamily="34" charset="0"/>
              </a:defRPr>
            </a:lvl1pPr>
          </a:lstStyle>
          <a:p>
            <a:fld id="{60D3C204-BFC8-40DF-BCA5-4BA5280D0F4D}" type="datetimeFigureOut">
              <a:rPr lang="en-CA" smtClean="0">
                <a:solidFill>
                  <a:prstClr val="white"/>
                </a:solidFill>
              </a:rPr>
              <a:pPr/>
              <a:t>2021-04-26</a:t>
            </a:fld>
            <a:endParaRPr lang="en-CA" dirty="0">
              <a:solidFill>
                <a:prstClr val="white"/>
              </a:solidFill>
            </a:endParaRPr>
          </a:p>
        </p:txBody>
      </p:sp>
      <p:sp>
        <p:nvSpPr>
          <p:cNvPr id="5" name="Footer Placeholder 4"/>
          <p:cNvSpPr>
            <a:spLocks noGrp="1"/>
          </p:cNvSpPr>
          <p:nvPr>
            <p:ph type="ftr" sz="quarter" idx="3"/>
          </p:nvPr>
        </p:nvSpPr>
        <p:spPr>
          <a:xfrm>
            <a:off x="4165600" y="6525344"/>
            <a:ext cx="3860800" cy="332656"/>
          </a:xfrm>
          <a:prstGeom prst="rect">
            <a:avLst/>
          </a:prstGeom>
        </p:spPr>
        <p:txBody>
          <a:bodyPr vert="horz" lIns="91440" tIns="45720" rIns="91440" bIns="45720" rtlCol="0" anchor="ctr"/>
          <a:lstStyle>
            <a:lvl1pPr algn="ctr">
              <a:defRPr sz="1000">
                <a:solidFill>
                  <a:schemeClr val="bg1"/>
                </a:solidFill>
                <a:latin typeface="Arial" pitchFamily="34" charset="0"/>
                <a:cs typeface="Arial" pitchFamily="34" charset="0"/>
              </a:defRPr>
            </a:lvl1pPr>
          </a:lstStyle>
          <a:p>
            <a:r>
              <a:rPr lang="en-US" dirty="0">
                <a:solidFill>
                  <a:prstClr val="white"/>
                </a:solidFill>
              </a:rPr>
              <a:t>Footer</a:t>
            </a:r>
            <a:endParaRPr lang="en-CA" dirty="0">
              <a:solidFill>
                <a:prstClr val="white"/>
              </a:solidFill>
            </a:endParaRPr>
          </a:p>
        </p:txBody>
      </p:sp>
      <p:sp>
        <p:nvSpPr>
          <p:cNvPr id="6" name="Slide Number Placeholder 5"/>
          <p:cNvSpPr>
            <a:spLocks noGrp="1"/>
          </p:cNvSpPr>
          <p:nvPr>
            <p:ph type="sldNum" sz="quarter" idx="4"/>
          </p:nvPr>
        </p:nvSpPr>
        <p:spPr>
          <a:xfrm>
            <a:off x="8737600" y="6525344"/>
            <a:ext cx="2844800" cy="332656"/>
          </a:xfrm>
          <a:prstGeom prst="rect">
            <a:avLst/>
          </a:prstGeom>
        </p:spPr>
        <p:txBody>
          <a:bodyPr vert="horz" lIns="91440" tIns="45720" rIns="91440" bIns="45720" rtlCol="0" anchor="ctr"/>
          <a:lstStyle>
            <a:lvl1pPr algn="r">
              <a:defRPr sz="1000">
                <a:solidFill>
                  <a:schemeClr val="bg1"/>
                </a:solidFill>
                <a:latin typeface="Arial" pitchFamily="34" charset="0"/>
                <a:cs typeface="Arial" pitchFamily="34" charset="0"/>
              </a:defRPr>
            </a:lvl1pPr>
          </a:lstStyle>
          <a:p>
            <a:fld id="{3FF909EE-2C65-48BC-95E5-26F3591A45A6}" type="slidenum">
              <a:rPr lang="en-CA" smtClean="0">
                <a:solidFill>
                  <a:prstClr val="white"/>
                </a:solidFill>
              </a:rPr>
              <a:pPr/>
              <a:t>‹#›</a:t>
            </a:fld>
            <a:endParaRPr lang="en-CA" dirty="0">
              <a:solidFill>
                <a:prstClr val="white"/>
              </a:solidFill>
            </a:endParaRPr>
          </a:p>
        </p:txBody>
      </p:sp>
    </p:spTree>
    <p:extLst>
      <p:ext uri="{BB962C8B-B14F-4D97-AF65-F5344CB8AC3E}">
        <p14:creationId xmlns:p14="http://schemas.microsoft.com/office/powerpoint/2010/main" val="198774841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FFC000"/>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5A6870"/>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5A687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9.xml"/><Relationship Id="rId1" Type="http://schemas.openxmlformats.org/officeDocument/2006/relationships/slideLayout" Target="../slideLayouts/slideLayout40.xml"/><Relationship Id="rId5" Type="http://schemas.openxmlformats.org/officeDocument/2006/relationships/image" Target="../media/image10.jpeg"/><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Public Health Standard Operating Procedures at POE, Part 2</a:t>
            </a:r>
          </a:p>
        </p:txBody>
      </p:sp>
      <p:sp>
        <p:nvSpPr>
          <p:cNvPr id="3" name="Subtitle 2"/>
          <p:cNvSpPr>
            <a:spLocks noGrp="1"/>
          </p:cNvSpPr>
          <p:nvPr>
            <p:ph type="subTitle" idx="1"/>
          </p:nvPr>
        </p:nvSpPr>
        <p:spPr>
          <a:xfrm>
            <a:off x="1154955" y="4777379"/>
            <a:ext cx="8825658" cy="1612131"/>
          </a:xfrm>
        </p:spPr>
        <p:txBody>
          <a:bodyPr/>
          <a:lstStyle/>
          <a:p>
            <a:r>
              <a:rPr lang="en-US" dirty="0"/>
              <a:t>Writing SOPs</a:t>
            </a:r>
          </a:p>
          <a:p>
            <a:r>
              <a:rPr lang="en-US" dirty="0"/>
              <a:t>Master Training Program</a:t>
            </a:r>
          </a:p>
          <a:p>
            <a:r>
              <a:rPr lang="en-US" dirty="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4089857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Chart Advantages and Disadvantages</a:t>
            </a:r>
          </a:p>
        </p:txBody>
      </p:sp>
      <p:sp>
        <p:nvSpPr>
          <p:cNvPr id="3" name="Content Placeholder 2"/>
          <p:cNvSpPr>
            <a:spLocks noGrp="1"/>
          </p:cNvSpPr>
          <p:nvPr>
            <p:ph idx="1"/>
          </p:nvPr>
        </p:nvSpPr>
        <p:spPr>
          <a:xfrm>
            <a:off x="605791" y="2603500"/>
            <a:ext cx="8655550" cy="3416300"/>
          </a:xfrm>
        </p:spPr>
        <p:txBody>
          <a:bodyPr>
            <a:normAutofit/>
          </a:bodyPr>
          <a:lstStyle/>
          <a:p>
            <a:r>
              <a:rPr lang="en-US" sz="2400" dirty="0"/>
              <a:t>Advantages</a:t>
            </a:r>
          </a:p>
          <a:p>
            <a:pPr lvl="1"/>
            <a:r>
              <a:rPr lang="en-US" sz="1800" dirty="0"/>
              <a:t>Easy to reference quickly</a:t>
            </a:r>
          </a:p>
          <a:p>
            <a:pPr lvl="1"/>
            <a:r>
              <a:rPr lang="en-US" sz="1800" dirty="0"/>
              <a:t>Includes the most important information</a:t>
            </a:r>
          </a:p>
          <a:p>
            <a:r>
              <a:rPr lang="en-US" sz="2400" dirty="0"/>
              <a:t>Disadvantages</a:t>
            </a:r>
          </a:p>
          <a:p>
            <a:pPr lvl="1"/>
            <a:r>
              <a:rPr lang="en-US" sz="1800" dirty="0"/>
              <a:t>Because all text may not fit within boxes, may not contain comprehensive information</a:t>
            </a:r>
          </a:p>
          <a:p>
            <a:pPr lvl="1"/>
            <a:r>
              <a:rPr lang="en-US" sz="1800" dirty="0"/>
              <a:t>Some people might be unfamiliar with flow charts and not understand their usage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descr="jcruz661 - Dwire Oct Wk 3 Wellnes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1340" y="2325708"/>
            <a:ext cx="2471313" cy="2471313"/>
          </a:xfrm>
          <a:prstGeom prst="rect">
            <a:avLst/>
          </a:prstGeom>
        </p:spPr>
      </p:pic>
    </p:spTree>
    <p:extLst>
      <p:ext uri="{BB962C8B-B14F-4D97-AF65-F5344CB8AC3E}">
        <p14:creationId xmlns:p14="http://schemas.microsoft.com/office/powerpoint/2010/main" val="329380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SOP Formatting Approach #2: Text</a:t>
            </a:r>
          </a:p>
        </p:txBody>
      </p:sp>
      <p:sp>
        <p:nvSpPr>
          <p:cNvPr id="3" name="Content Placeholder 2"/>
          <p:cNvSpPr>
            <a:spLocks noGrp="1"/>
          </p:cNvSpPr>
          <p:nvPr>
            <p:ph idx="1"/>
          </p:nvPr>
        </p:nvSpPr>
        <p:spPr>
          <a:xfrm>
            <a:off x="4160520" y="2361986"/>
            <a:ext cx="7909560" cy="4496014"/>
          </a:xfrm>
        </p:spPr>
        <p:txBody>
          <a:bodyPr>
            <a:normAutofit fontScale="92500" lnSpcReduction="20000"/>
          </a:bodyPr>
          <a:lstStyle/>
          <a:p>
            <a:r>
              <a:rPr lang="en-US" sz="2200" dirty="0"/>
              <a:t>Press computer start button</a:t>
            </a:r>
          </a:p>
          <a:p>
            <a:r>
              <a:rPr lang="en-US" sz="2200" dirty="0"/>
              <a:t>If it does not turn on:</a:t>
            </a:r>
          </a:p>
          <a:p>
            <a:pPr lvl="1"/>
            <a:r>
              <a:rPr lang="en-US" sz="1900" dirty="0"/>
              <a:t>Check the power light.  If the power light is off, check to make sure the power cord is plugged in. This should solve this problem.</a:t>
            </a:r>
          </a:p>
          <a:p>
            <a:pPr lvl="1"/>
            <a:r>
              <a:rPr lang="en-US" sz="1900" dirty="0"/>
              <a:t>If the power light on the computer is on, please check the computer monitor light. If it is off, turn it on. If it is off and all power cords are connected, call a technician.</a:t>
            </a:r>
          </a:p>
          <a:p>
            <a:r>
              <a:rPr lang="en-US" sz="2200" dirty="0"/>
              <a:t>If it does turn on:</a:t>
            </a:r>
          </a:p>
          <a:p>
            <a:pPr lvl="1"/>
            <a:r>
              <a:rPr lang="en-US" sz="1900" dirty="0"/>
              <a:t>Check for error messages by performing a search. Determine the source of the issue. If it cannot be solved at this point, call a technician.</a:t>
            </a:r>
          </a:p>
          <a:p>
            <a:pPr lvl="1"/>
            <a:r>
              <a:rPr lang="en-US" sz="1900" dirty="0"/>
              <a:t>If there are no error, messages, then your computer should be able to be turned on (see above steps). If there still are issues, call a technician. </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Content Placeholder 2"/>
          <p:cNvSpPr txBox="1">
            <a:spLocks/>
          </p:cNvSpPr>
          <p:nvPr/>
        </p:nvSpPr>
        <p:spPr>
          <a:xfrm>
            <a:off x="430033" y="2361986"/>
            <a:ext cx="2633207" cy="419883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b="1" dirty="0"/>
              <a:t>SOP Name:</a:t>
            </a:r>
            <a:r>
              <a:rPr lang="en-US" sz="2000" dirty="0"/>
              <a:t> Procedures to turn on a computer</a:t>
            </a:r>
          </a:p>
          <a:p>
            <a:r>
              <a:rPr lang="en-US" sz="2000" b="1" dirty="0"/>
              <a:t>Audience</a:t>
            </a:r>
            <a:r>
              <a:rPr lang="en-US" sz="2000" dirty="0"/>
              <a:t>: A technologically challenged person</a:t>
            </a:r>
          </a:p>
          <a:p>
            <a:r>
              <a:rPr lang="en-US" sz="2000" b="1" dirty="0"/>
              <a:t>Purpose:</a:t>
            </a:r>
            <a:r>
              <a:rPr lang="en-US" sz="2000" dirty="0"/>
              <a:t> To list the steps to turn on a computer, including troubleshooting steps</a:t>
            </a:r>
          </a:p>
          <a:p>
            <a:pPr lvl="1"/>
            <a:endParaRPr lang="en-US" sz="2000" dirty="0"/>
          </a:p>
        </p:txBody>
      </p:sp>
    </p:spTree>
    <p:extLst>
      <p:ext uri="{BB962C8B-B14F-4D97-AF65-F5344CB8AC3E}">
        <p14:creationId xmlns:p14="http://schemas.microsoft.com/office/powerpoint/2010/main" val="968096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Text-Only Advantages and Disadvantages</a:t>
            </a:r>
          </a:p>
        </p:txBody>
      </p:sp>
      <p:sp>
        <p:nvSpPr>
          <p:cNvPr id="3" name="Content Placeholder 2"/>
          <p:cNvSpPr>
            <a:spLocks noGrp="1"/>
          </p:cNvSpPr>
          <p:nvPr>
            <p:ph idx="1"/>
          </p:nvPr>
        </p:nvSpPr>
        <p:spPr>
          <a:xfrm>
            <a:off x="614042" y="2603500"/>
            <a:ext cx="6765552" cy="3416300"/>
          </a:xfrm>
        </p:spPr>
        <p:txBody>
          <a:bodyPr>
            <a:normAutofit/>
          </a:bodyPr>
          <a:lstStyle/>
          <a:p>
            <a:r>
              <a:rPr lang="en-US" sz="2000" dirty="0"/>
              <a:t>Advantages</a:t>
            </a:r>
          </a:p>
          <a:p>
            <a:pPr lvl="1"/>
            <a:r>
              <a:rPr lang="en-US" sz="1800" dirty="0"/>
              <a:t>Room to include all steps / considerations for procedure</a:t>
            </a:r>
          </a:p>
          <a:p>
            <a:pPr lvl="1"/>
            <a:r>
              <a:rPr lang="en-US" sz="1800" dirty="0"/>
              <a:t>Responds well to how some people learn</a:t>
            </a:r>
          </a:p>
          <a:p>
            <a:r>
              <a:rPr lang="en-US" sz="2000" dirty="0"/>
              <a:t>Disadvantages</a:t>
            </a:r>
          </a:p>
          <a:p>
            <a:pPr lvl="1"/>
            <a:r>
              <a:rPr lang="en-US" sz="1800" dirty="0"/>
              <a:t>Hard to reference quickly</a:t>
            </a:r>
          </a:p>
          <a:p>
            <a:pPr lvl="1"/>
            <a:r>
              <a:rPr lang="en-US" sz="1800" dirty="0"/>
              <a:t>Most important steps of procedure may get lost in other text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descr="The &lt;strong&gt;Pros&lt;/strong&gt; and &lt;strong&gt;Cons&lt;/strong&gt; of Emergency Medicine as a specialty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7096" y="2456656"/>
            <a:ext cx="4177074" cy="1854994"/>
          </a:xfrm>
          <a:prstGeom prst="rect">
            <a:avLst/>
          </a:prstGeom>
        </p:spPr>
      </p:pic>
    </p:spTree>
    <p:extLst>
      <p:ext uri="{BB962C8B-B14F-4D97-AF65-F5344CB8AC3E}">
        <p14:creationId xmlns:p14="http://schemas.microsoft.com/office/powerpoint/2010/main" val="1211382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52510" y="1680632"/>
            <a:ext cx="8239490" cy="4906851"/>
          </a:xfrm>
        </p:spPr>
      </p:pic>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
        <p:nvSpPr>
          <p:cNvPr id="5" name="Title 1"/>
          <p:cNvSpPr>
            <a:spLocks noGrp="1"/>
          </p:cNvSpPr>
          <p:nvPr>
            <p:ph type="title"/>
          </p:nvPr>
        </p:nvSpPr>
        <p:spPr>
          <a:xfrm>
            <a:off x="1154953" y="973668"/>
            <a:ext cx="10035786" cy="706964"/>
          </a:xfrm>
        </p:spPr>
        <p:txBody>
          <a:bodyPr/>
          <a:lstStyle/>
          <a:p>
            <a:r>
              <a:rPr lang="en-US" dirty="0"/>
              <a:t>SOP Formatting Approach #3: Flow chart with icons</a:t>
            </a:r>
          </a:p>
        </p:txBody>
      </p:sp>
      <p:sp>
        <p:nvSpPr>
          <p:cNvPr id="7" name="Content Placeholder 2"/>
          <p:cNvSpPr txBox="1">
            <a:spLocks/>
          </p:cNvSpPr>
          <p:nvPr/>
        </p:nvSpPr>
        <p:spPr>
          <a:xfrm>
            <a:off x="418603" y="2642136"/>
            <a:ext cx="3533907"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a:t>SOP Name:</a:t>
            </a:r>
            <a:r>
              <a:rPr lang="en-US" dirty="0"/>
              <a:t> Procedures to turn on a computer</a:t>
            </a:r>
          </a:p>
          <a:p>
            <a:r>
              <a:rPr lang="en-US" b="1" dirty="0"/>
              <a:t>Audience</a:t>
            </a:r>
            <a:r>
              <a:rPr lang="en-US" dirty="0"/>
              <a:t>: A technologically challenged person</a:t>
            </a:r>
          </a:p>
          <a:p>
            <a:r>
              <a:rPr lang="en-US" b="1" dirty="0"/>
              <a:t>Purpose:</a:t>
            </a:r>
            <a:r>
              <a:rPr lang="en-US" dirty="0"/>
              <a:t> To list the steps to turn on a computer, including troubleshooting steps</a:t>
            </a:r>
          </a:p>
          <a:p>
            <a:pPr lvl="1"/>
            <a:endParaRPr lang="en-US" dirty="0"/>
          </a:p>
        </p:txBody>
      </p:sp>
    </p:spTree>
    <p:extLst>
      <p:ext uri="{BB962C8B-B14F-4D97-AF65-F5344CB8AC3E}">
        <p14:creationId xmlns:p14="http://schemas.microsoft.com/office/powerpoint/2010/main" val="2523785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Chart with Icons Advantages and Disadvantages</a:t>
            </a:r>
          </a:p>
        </p:txBody>
      </p:sp>
      <p:sp>
        <p:nvSpPr>
          <p:cNvPr id="3" name="Content Placeholder 2"/>
          <p:cNvSpPr>
            <a:spLocks noGrp="1"/>
          </p:cNvSpPr>
          <p:nvPr>
            <p:ph idx="1"/>
          </p:nvPr>
        </p:nvSpPr>
        <p:spPr>
          <a:xfrm>
            <a:off x="614042" y="2603500"/>
            <a:ext cx="6765552" cy="3416300"/>
          </a:xfrm>
        </p:spPr>
        <p:txBody>
          <a:bodyPr>
            <a:normAutofit/>
          </a:bodyPr>
          <a:lstStyle/>
          <a:p>
            <a:r>
              <a:rPr lang="en-US" sz="2000" dirty="0"/>
              <a:t>Advantages</a:t>
            </a:r>
          </a:p>
          <a:p>
            <a:pPr lvl="1"/>
            <a:r>
              <a:rPr lang="en-US" sz="1800" dirty="0"/>
              <a:t>Can be visually appealing and fun</a:t>
            </a:r>
          </a:p>
          <a:p>
            <a:r>
              <a:rPr lang="en-US" sz="2000" dirty="0"/>
              <a:t>Disadvantages</a:t>
            </a:r>
          </a:p>
          <a:p>
            <a:pPr lvl="1"/>
            <a:r>
              <a:rPr lang="en-US" sz="1800" dirty="0"/>
              <a:t>Icons may need explanation for some</a:t>
            </a:r>
          </a:p>
          <a:p>
            <a:pPr lvl="1"/>
            <a:r>
              <a:rPr lang="en-US" sz="1800" dirty="0"/>
              <a:t>Icons may distract viewer from the real message</a:t>
            </a:r>
          </a:p>
          <a:p>
            <a:pPr lvl="1"/>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descr="springghs2012ac3 - GHS-Merrifield-Lucier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8541" y="2363015"/>
            <a:ext cx="3320692" cy="2533908"/>
          </a:xfrm>
          <a:prstGeom prst="rect">
            <a:avLst/>
          </a:prstGeom>
        </p:spPr>
      </p:pic>
    </p:spTree>
    <p:extLst>
      <p:ext uri="{BB962C8B-B14F-4D97-AF65-F5344CB8AC3E}">
        <p14:creationId xmlns:p14="http://schemas.microsoft.com/office/powerpoint/2010/main" val="28923720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19" y="973668"/>
            <a:ext cx="8045934" cy="706964"/>
          </a:xfrm>
        </p:spPr>
        <p:txBody>
          <a:bodyPr/>
          <a:lstStyle/>
          <a:p>
            <a:r>
              <a:rPr lang="en-US" dirty="0"/>
              <a:t>Brainstorming in Groups: Developing the body of one SOP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
        <p:nvSpPr>
          <p:cNvPr id="6" name="Content Placeholder 2"/>
          <p:cNvSpPr txBox="1">
            <a:spLocks/>
          </p:cNvSpPr>
          <p:nvPr/>
        </p:nvSpPr>
        <p:spPr>
          <a:xfrm>
            <a:off x="4943786" y="2654717"/>
            <a:ext cx="6863403" cy="399729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dirty="0"/>
              <a:t>Think about your priority procedures you developed earlier today in your groups</a:t>
            </a:r>
          </a:p>
          <a:p>
            <a:r>
              <a:rPr lang="en-US" sz="2000" dirty="0"/>
              <a:t>Choose 1 of the 5 procedures to develop from start to finish</a:t>
            </a:r>
          </a:p>
          <a:p>
            <a:r>
              <a:rPr lang="en-US" sz="2000" dirty="0"/>
              <a:t>Keep the elements you already created (name, purpose, and audience) and expand the procedure now to include </a:t>
            </a:r>
            <a:r>
              <a:rPr lang="en-US" sz="2000" b="1" dirty="0"/>
              <a:t>all the steps</a:t>
            </a:r>
          </a:p>
          <a:p>
            <a:r>
              <a:rPr lang="en-US" sz="2000" b="1" dirty="0"/>
              <a:t>Put the SOP in a format of your choice (flow chart, text only, or flow chart with icons)</a:t>
            </a:r>
          </a:p>
          <a:p>
            <a:r>
              <a:rPr lang="en-US" sz="2000" b="1" dirty="0"/>
              <a:t>Be prepared to present on your SOP</a:t>
            </a:r>
          </a:p>
        </p:txBody>
      </p:sp>
      <p:pic>
        <p:nvPicPr>
          <p:cNvPr id="7" name="Picture 6" descr="108namesConstitution - commun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123" y="2654718"/>
            <a:ext cx="3415835" cy="2554619"/>
          </a:xfrm>
          <a:prstGeom prst="rect">
            <a:avLst/>
          </a:prstGeom>
        </p:spPr>
      </p:pic>
      <p:pic>
        <p:nvPicPr>
          <p:cNvPr id="10" name="Picture 9" descr="&lt;strong&gt;30&lt;/strong&gt; &lt;strong&gt;minute&lt;/strong&gt; | Tom Magliery | Flick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5818" y="545472"/>
            <a:ext cx="1563356" cy="1563356"/>
          </a:xfrm>
          <a:prstGeom prst="rect">
            <a:avLst/>
          </a:prstGeom>
        </p:spPr>
      </p:pic>
    </p:spTree>
    <p:extLst>
      <p:ext uri="{BB962C8B-B14F-4D97-AF65-F5344CB8AC3E}">
        <p14:creationId xmlns:p14="http://schemas.microsoft.com/office/powerpoint/2010/main" val="2603766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321" y="973668"/>
            <a:ext cx="10158883" cy="706964"/>
          </a:xfrm>
        </p:spPr>
        <p:txBody>
          <a:bodyPr/>
          <a:lstStyle/>
          <a:p>
            <a:r>
              <a:rPr lang="en-US" dirty="0"/>
              <a:t>Group Presentations: Present your entire procedure, from start to finish!</a:t>
            </a:r>
          </a:p>
        </p:txBody>
      </p:sp>
      <p:sp>
        <p:nvSpPr>
          <p:cNvPr id="3" name="Content Placeholder 2"/>
          <p:cNvSpPr>
            <a:spLocks noGrp="1"/>
          </p:cNvSpPr>
          <p:nvPr>
            <p:ph idx="1"/>
          </p:nvPr>
        </p:nvSpPr>
        <p:spPr>
          <a:xfrm>
            <a:off x="4762919" y="2603500"/>
            <a:ext cx="5153448" cy="3416300"/>
          </a:xfrm>
        </p:spPr>
        <p:txBody>
          <a:bodyPr/>
          <a:lstStyle/>
          <a:p>
            <a:r>
              <a:rPr lang="en-US" dirty="0"/>
              <a:t>Each group comes to the front of the room</a:t>
            </a:r>
          </a:p>
          <a:p>
            <a:r>
              <a:rPr lang="en-US" dirty="0"/>
              <a:t>The spokesperson of the group will share their procedure from start to finish – they may draw it if they wish</a:t>
            </a:r>
          </a:p>
          <a:p>
            <a:r>
              <a:rPr lang="en-US" dirty="0"/>
              <a:t>Only have 10 minutes to present!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723" y="2544152"/>
            <a:ext cx="2610309" cy="3416300"/>
          </a:xfrm>
          <a:prstGeom prst="rect">
            <a:avLst/>
          </a:prstGeom>
        </p:spPr>
      </p:pic>
      <p:pic>
        <p:nvPicPr>
          <p:cNvPr id="6" name="Picture 5" descr="Beyond ACLS: CPR, Defibrillation, and Epinephrine - R.E.B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16367" y="1272611"/>
            <a:ext cx="1903126" cy="1427345"/>
          </a:xfrm>
          <a:prstGeom prst="rect">
            <a:avLst/>
          </a:prstGeom>
        </p:spPr>
      </p:pic>
    </p:spTree>
    <p:extLst>
      <p:ext uri="{BB962C8B-B14F-4D97-AF65-F5344CB8AC3E}">
        <p14:creationId xmlns:p14="http://schemas.microsoft.com/office/powerpoint/2010/main" val="70510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795002" y="2603499"/>
            <a:ext cx="10395738" cy="3416300"/>
          </a:xfrm>
        </p:spPr>
        <p:txBody>
          <a:bodyPr>
            <a:normAutofit/>
          </a:bodyPr>
          <a:lstStyle/>
          <a:p>
            <a:pPr lvl="0"/>
            <a:r>
              <a:rPr lang="en-US" sz="2000" dirty="0"/>
              <a:t>Discuss the body of an SOP and its needed elements</a:t>
            </a:r>
          </a:p>
          <a:p>
            <a:pPr lvl="0"/>
            <a:r>
              <a:rPr lang="en-US" sz="2000" dirty="0"/>
              <a:t>Identify three different ways to format SOPs, and the advantages and disadvantages of each approach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562" y="679572"/>
            <a:ext cx="4274069" cy="706964"/>
          </a:xfrm>
        </p:spPr>
        <p:txBody>
          <a:bodyPr/>
          <a:lstStyle/>
          <a:p>
            <a:r>
              <a:rPr lang="en-US" dirty="0"/>
              <a:t>Review of an SOP’s elements</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89941" y="430311"/>
            <a:ext cx="5824526" cy="6126033"/>
          </a:xfrm>
        </p:spPr>
      </p:pic>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
        <p:nvSpPr>
          <p:cNvPr id="6" name="TextBox 5"/>
          <p:cNvSpPr txBox="1"/>
          <p:nvPr/>
        </p:nvSpPr>
        <p:spPr>
          <a:xfrm>
            <a:off x="1161290" y="2088619"/>
            <a:ext cx="1588622"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SOP name</a:t>
            </a:r>
          </a:p>
        </p:txBody>
      </p:sp>
      <p:sp>
        <p:nvSpPr>
          <p:cNvPr id="7" name="TextBox 6"/>
          <p:cNvSpPr txBox="1"/>
          <p:nvPr/>
        </p:nvSpPr>
        <p:spPr>
          <a:xfrm>
            <a:off x="1836366" y="2639123"/>
            <a:ext cx="1941905"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SOP purpose</a:t>
            </a:r>
          </a:p>
        </p:txBody>
      </p:sp>
      <p:sp>
        <p:nvSpPr>
          <p:cNvPr id="8" name="TextBox 7"/>
          <p:cNvSpPr txBox="1"/>
          <p:nvPr/>
        </p:nvSpPr>
        <p:spPr>
          <a:xfrm>
            <a:off x="2090864" y="3596823"/>
            <a:ext cx="2156185"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Target audience for SOP</a:t>
            </a:r>
          </a:p>
        </p:txBody>
      </p:sp>
      <p:sp>
        <p:nvSpPr>
          <p:cNvPr id="9" name="TextBox 8"/>
          <p:cNvSpPr txBox="1"/>
          <p:nvPr/>
        </p:nvSpPr>
        <p:spPr>
          <a:xfrm>
            <a:off x="2090864" y="5158808"/>
            <a:ext cx="3604993"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The steps (do not have to be in this format!)</a:t>
            </a:r>
          </a:p>
        </p:txBody>
      </p:sp>
      <p:cxnSp>
        <p:nvCxnSpPr>
          <p:cNvPr id="10" name="Straight Arrow Connector 9"/>
          <p:cNvCxnSpPr/>
          <p:nvPr/>
        </p:nvCxnSpPr>
        <p:spPr>
          <a:xfrm flipV="1">
            <a:off x="2815297" y="613862"/>
            <a:ext cx="2602439" cy="14747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758189" y="1245996"/>
            <a:ext cx="1274458" cy="132239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274709" y="2273285"/>
            <a:ext cx="757938" cy="12200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013669" y="3793721"/>
            <a:ext cx="2045885" cy="12277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1468192" y="4713668"/>
            <a:ext cx="5087154" cy="199622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extLst>
      <p:ext uri="{BB962C8B-B14F-4D97-AF65-F5344CB8AC3E}">
        <p14:creationId xmlns:p14="http://schemas.microsoft.com/office/powerpoint/2010/main" val="609326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I write the steps of an SOP?</a:t>
            </a:r>
          </a:p>
        </p:txBody>
      </p:sp>
      <p:sp>
        <p:nvSpPr>
          <p:cNvPr id="3" name="Content Placeholder 2"/>
          <p:cNvSpPr>
            <a:spLocks noGrp="1"/>
          </p:cNvSpPr>
          <p:nvPr>
            <p:ph idx="1"/>
          </p:nvPr>
        </p:nvSpPr>
        <p:spPr>
          <a:xfrm>
            <a:off x="422910" y="2466339"/>
            <a:ext cx="11384280" cy="3758663"/>
          </a:xfrm>
        </p:spPr>
        <p:txBody>
          <a:bodyPr>
            <a:noAutofit/>
          </a:bodyPr>
          <a:lstStyle/>
          <a:p>
            <a:r>
              <a:rPr lang="en-US" sz="2000" dirty="0"/>
              <a:t>Think about your SOP as a series of actions you perform in a specific circumstance</a:t>
            </a:r>
          </a:p>
          <a:p>
            <a:r>
              <a:rPr lang="en-US" sz="2000" dirty="0"/>
              <a:t>Break your task – e.g. identifying an ill traveler – into all of its smaller components </a:t>
            </a:r>
          </a:p>
          <a:p>
            <a:r>
              <a:rPr lang="en-US" sz="2000" dirty="0"/>
              <a:t>Continue to break it down until you can think of no more “small steps”</a:t>
            </a:r>
          </a:p>
          <a:p>
            <a:r>
              <a:rPr lang="en-US" sz="2000" dirty="0"/>
              <a:t>Write all those small steps down – and put them in order </a:t>
            </a:r>
          </a:p>
          <a:p>
            <a:r>
              <a:rPr lang="en-US" sz="2000" dirty="0"/>
              <a:t>Think about any decision-making parts of your SOP – are there any?</a:t>
            </a:r>
          </a:p>
          <a:p>
            <a:pPr lvl="1"/>
            <a:r>
              <a:rPr lang="en-US" sz="1800" dirty="0"/>
              <a:t>Example from last slide: “Does the person require immediate care?”</a:t>
            </a:r>
          </a:p>
          <a:p>
            <a:pPr lvl="1"/>
            <a:r>
              <a:rPr lang="en-US" sz="1800" dirty="0"/>
              <a:t>Ask yourself what steps come from each answer – in the example, if they do need immediate care or if they do not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4230064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5155" y="2603500"/>
            <a:ext cx="8263085" cy="3416300"/>
          </a:xfrm>
        </p:spPr>
        <p:txBody>
          <a:bodyPr>
            <a:noAutofit/>
          </a:bodyPr>
          <a:lstStyle/>
          <a:p>
            <a:r>
              <a:rPr lang="en-US" sz="2000" dirty="0"/>
              <a:t>Let’s use an example of someone trying to turn on the computer </a:t>
            </a:r>
          </a:p>
          <a:p>
            <a:r>
              <a:rPr lang="en-US" sz="2000" dirty="0"/>
              <a:t>What’s the first step? </a:t>
            </a:r>
          </a:p>
          <a:p>
            <a:pPr lvl="1"/>
            <a:r>
              <a:rPr lang="en-US" sz="1800" dirty="0"/>
              <a:t>Push the start button</a:t>
            </a:r>
          </a:p>
          <a:p>
            <a:r>
              <a:rPr lang="en-US" sz="2000" dirty="0"/>
              <a:t>If that step gets completed, what’s the next step, or decision?</a:t>
            </a:r>
          </a:p>
          <a:p>
            <a:pPr lvl="1"/>
            <a:r>
              <a:rPr lang="en-US" sz="1800" dirty="0"/>
              <a:t>Does the computer turn on?</a:t>
            </a:r>
          </a:p>
          <a:p>
            <a:r>
              <a:rPr lang="en-US" sz="2000" dirty="0"/>
              <a:t>If it does, what are the next series of steps?</a:t>
            </a:r>
          </a:p>
          <a:p>
            <a:r>
              <a:rPr lang="en-US" sz="2000" dirty="0"/>
              <a:t>If it does not, what are the next series of steps?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itle 1"/>
          <p:cNvSpPr txBox="1">
            <a:spLocks/>
          </p:cNvSpPr>
          <p:nvPr/>
        </p:nvSpPr>
        <p:spPr bwMode="gray">
          <a:xfrm>
            <a:off x="874765" y="894248"/>
            <a:ext cx="9321791"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How can I write the steps of an SOP? (2)</a:t>
            </a:r>
          </a:p>
        </p:txBody>
      </p:sp>
      <p:pic>
        <p:nvPicPr>
          <p:cNvPr id="6" name="Picture 5" descr="Clipart - &lt;strong&gt;computer&lt;/strong&g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1660" y="2994659"/>
            <a:ext cx="3153710" cy="2369225"/>
          </a:xfrm>
          <a:prstGeom prst="rect">
            <a:avLst/>
          </a:prstGeom>
        </p:spPr>
      </p:pic>
    </p:spTree>
    <p:extLst>
      <p:ext uri="{BB962C8B-B14F-4D97-AF65-F5344CB8AC3E}">
        <p14:creationId xmlns:p14="http://schemas.microsoft.com/office/powerpoint/2010/main" val="3386014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Format of an SOP – it is your choice!</a:t>
            </a:r>
          </a:p>
        </p:txBody>
      </p:sp>
      <p:sp>
        <p:nvSpPr>
          <p:cNvPr id="3" name="Content Placeholder 2"/>
          <p:cNvSpPr>
            <a:spLocks noGrp="1"/>
          </p:cNvSpPr>
          <p:nvPr>
            <p:ph idx="1"/>
          </p:nvPr>
        </p:nvSpPr>
        <p:spPr>
          <a:xfrm>
            <a:off x="605790" y="2603500"/>
            <a:ext cx="8206740" cy="3416300"/>
          </a:xfrm>
        </p:spPr>
        <p:txBody>
          <a:bodyPr>
            <a:normAutofit lnSpcReduction="10000"/>
          </a:bodyPr>
          <a:lstStyle/>
          <a:p>
            <a:r>
              <a:rPr lang="en-US" sz="2400" dirty="0"/>
              <a:t>There are two main ways to write an SOP</a:t>
            </a:r>
          </a:p>
          <a:p>
            <a:pPr lvl="1"/>
            <a:r>
              <a:rPr lang="en-US" sz="1800" dirty="0"/>
              <a:t>Flow chart</a:t>
            </a:r>
          </a:p>
          <a:p>
            <a:pPr lvl="1"/>
            <a:r>
              <a:rPr lang="en-US" sz="1800" dirty="0"/>
              <a:t>Text</a:t>
            </a:r>
          </a:p>
          <a:p>
            <a:r>
              <a:rPr lang="en-US" sz="2400" dirty="0"/>
              <a:t>A third way, flow chart with icons, is another method we will explore</a:t>
            </a:r>
          </a:p>
          <a:p>
            <a:r>
              <a:rPr lang="en-US" sz="2400" dirty="0"/>
              <a:t>Each has its advantages and disadvantages</a:t>
            </a:r>
          </a:p>
          <a:p>
            <a:r>
              <a:rPr lang="en-US" sz="2400" dirty="0"/>
              <a:t>Let’s use an example of someone trying to turn on a computer to display the differences</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descr="Ah-Ha-Moments.N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73989" y="2337568"/>
            <a:ext cx="2557102" cy="1974082"/>
          </a:xfrm>
          <a:prstGeom prst="rect">
            <a:avLst/>
          </a:prstGeom>
        </p:spPr>
      </p:pic>
    </p:spTree>
    <p:extLst>
      <p:ext uri="{BB962C8B-B14F-4D97-AF65-F5344CB8AC3E}">
        <p14:creationId xmlns:p14="http://schemas.microsoft.com/office/powerpoint/2010/main" val="3528130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583" y="574474"/>
            <a:ext cx="9872071" cy="706964"/>
          </a:xfrm>
        </p:spPr>
        <p:txBody>
          <a:bodyPr/>
          <a:lstStyle/>
          <a:p>
            <a:r>
              <a:rPr lang="en-US" dirty="0"/>
              <a:t>SOP Formatting Approach #1: A Flow Chart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5" name="Content Placeholder 2"/>
          <p:cNvSpPr>
            <a:spLocks noGrp="1"/>
          </p:cNvSpPr>
          <p:nvPr>
            <p:ph idx="1"/>
          </p:nvPr>
        </p:nvSpPr>
        <p:spPr>
          <a:xfrm>
            <a:off x="242256" y="1281438"/>
            <a:ext cx="3359881" cy="3416300"/>
          </a:xfrm>
        </p:spPr>
        <p:txBody>
          <a:bodyPr>
            <a:normAutofit/>
          </a:bodyPr>
          <a:lstStyle/>
          <a:p>
            <a:r>
              <a:rPr lang="en-US" b="1" dirty="0">
                <a:solidFill>
                  <a:schemeClr val="bg1"/>
                </a:solidFill>
              </a:rPr>
              <a:t>SOP Name</a:t>
            </a:r>
            <a:r>
              <a:rPr lang="en-US" dirty="0">
                <a:solidFill>
                  <a:schemeClr val="bg1"/>
                </a:solidFill>
              </a:rPr>
              <a:t>: Procedures to turn on a computer</a:t>
            </a:r>
          </a:p>
          <a:p>
            <a:pPr lvl="1"/>
            <a:endParaRPr lang="en-US" dirty="0"/>
          </a:p>
        </p:txBody>
      </p:sp>
      <p:sp>
        <p:nvSpPr>
          <p:cNvPr id="7" name="Oval 6"/>
          <p:cNvSpPr/>
          <p:nvPr/>
        </p:nvSpPr>
        <p:spPr>
          <a:xfrm>
            <a:off x="7404502" y="1174390"/>
            <a:ext cx="1457739" cy="7818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Press computer start button</a:t>
            </a:r>
            <a:endParaRPr lang="en-US" dirty="0">
              <a:solidFill>
                <a:schemeClr val="tx1"/>
              </a:solidFill>
            </a:endParaRPr>
          </a:p>
        </p:txBody>
      </p:sp>
      <p:sp>
        <p:nvSpPr>
          <p:cNvPr id="8" name="Diamond 7"/>
          <p:cNvSpPr/>
          <p:nvPr/>
        </p:nvSpPr>
        <p:spPr>
          <a:xfrm>
            <a:off x="3423712" y="3257580"/>
            <a:ext cx="2181649" cy="684160"/>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Are there any error messages?</a:t>
            </a:r>
          </a:p>
        </p:txBody>
      </p:sp>
      <p:sp>
        <p:nvSpPr>
          <p:cNvPr id="9" name="Rectangle 8"/>
          <p:cNvSpPr/>
          <p:nvPr/>
        </p:nvSpPr>
        <p:spPr>
          <a:xfrm>
            <a:off x="9421497" y="2357161"/>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No</a:t>
            </a:r>
            <a:endParaRPr lang="en-US" dirty="0">
              <a:solidFill>
                <a:schemeClr val="tx1"/>
              </a:solidFill>
            </a:endParaRPr>
          </a:p>
        </p:txBody>
      </p:sp>
      <p:sp>
        <p:nvSpPr>
          <p:cNvPr id="10" name="Rectangle 9"/>
          <p:cNvSpPr/>
          <p:nvPr/>
        </p:nvSpPr>
        <p:spPr>
          <a:xfrm>
            <a:off x="3971511" y="2368687"/>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sp>
        <p:nvSpPr>
          <p:cNvPr id="11" name="Diamond 10"/>
          <p:cNvSpPr/>
          <p:nvPr/>
        </p:nvSpPr>
        <p:spPr>
          <a:xfrm>
            <a:off x="8883708" y="3273441"/>
            <a:ext cx="2033774" cy="826361"/>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Is the computer power light on?</a:t>
            </a:r>
          </a:p>
        </p:txBody>
      </p:sp>
      <p:sp>
        <p:nvSpPr>
          <p:cNvPr id="12" name="Rectangle 11"/>
          <p:cNvSpPr/>
          <p:nvPr/>
        </p:nvSpPr>
        <p:spPr>
          <a:xfrm>
            <a:off x="7656294" y="3321364"/>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sp>
        <p:nvSpPr>
          <p:cNvPr id="13" name="Rectangle 12"/>
          <p:cNvSpPr/>
          <p:nvPr/>
        </p:nvSpPr>
        <p:spPr>
          <a:xfrm>
            <a:off x="11190737" y="3273441"/>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No</a:t>
            </a:r>
            <a:endParaRPr lang="en-US" dirty="0">
              <a:solidFill>
                <a:schemeClr val="tx1"/>
              </a:solidFill>
            </a:endParaRPr>
          </a:p>
        </p:txBody>
      </p:sp>
      <p:sp>
        <p:nvSpPr>
          <p:cNvPr id="14" name="Rectangle 13"/>
          <p:cNvSpPr/>
          <p:nvPr/>
        </p:nvSpPr>
        <p:spPr>
          <a:xfrm>
            <a:off x="11177712" y="4179315"/>
            <a:ext cx="954157" cy="81748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Check the power cord</a:t>
            </a:r>
            <a:endParaRPr lang="en-US" dirty="0">
              <a:solidFill>
                <a:schemeClr val="tx1"/>
              </a:solidFill>
            </a:endParaRPr>
          </a:p>
        </p:txBody>
      </p:sp>
      <p:sp>
        <p:nvSpPr>
          <p:cNvPr id="16" name="Rectangle 15"/>
          <p:cNvSpPr/>
          <p:nvPr/>
        </p:nvSpPr>
        <p:spPr>
          <a:xfrm>
            <a:off x="7656294" y="4179315"/>
            <a:ext cx="954157" cy="81748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Turn your monitor on</a:t>
            </a:r>
            <a:endParaRPr lang="en-US" dirty="0">
              <a:solidFill>
                <a:schemeClr val="tx1"/>
              </a:solidFill>
            </a:endParaRPr>
          </a:p>
        </p:txBody>
      </p:sp>
      <p:sp>
        <p:nvSpPr>
          <p:cNvPr id="17" name="Diamond 16"/>
          <p:cNvSpPr/>
          <p:nvPr/>
        </p:nvSpPr>
        <p:spPr>
          <a:xfrm>
            <a:off x="8877194" y="4996801"/>
            <a:ext cx="2033774" cy="826361"/>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Is the problem solved?</a:t>
            </a:r>
          </a:p>
        </p:txBody>
      </p:sp>
      <p:sp>
        <p:nvSpPr>
          <p:cNvPr id="18" name="Rectangle 17"/>
          <p:cNvSpPr/>
          <p:nvPr/>
        </p:nvSpPr>
        <p:spPr>
          <a:xfrm>
            <a:off x="7716227" y="5544866"/>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sp>
        <p:nvSpPr>
          <p:cNvPr id="19" name="Rectangle 18"/>
          <p:cNvSpPr/>
          <p:nvPr/>
        </p:nvSpPr>
        <p:spPr>
          <a:xfrm>
            <a:off x="11117778" y="5534266"/>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No</a:t>
            </a:r>
            <a:endParaRPr lang="en-US" dirty="0">
              <a:solidFill>
                <a:schemeClr val="tx1"/>
              </a:solidFill>
            </a:endParaRPr>
          </a:p>
        </p:txBody>
      </p:sp>
      <p:sp>
        <p:nvSpPr>
          <p:cNvPr id="21" name="Oval 20"/>
          <p:cNvSpPr/>
          <p:nvPr/>
        </p:nvSpPr>
        <p:spPr>
          <a:xfrm>
            <a:off x="7464435" y="6239010"/>
            <a:ext cx="1457739" cy="548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Congrats!</a:t>
            </a:r>
            <a:endParaRPr lang="en-US" dirty="0">
              <a:solidFill>
                <a:schemeClr val="tx1"/>
              </a:solidFill>
            </a:endParaRPr>
          </a:p>
        </p:txBody>
      </p:sp>
      <p:sp>
        <p:nvSpPr>
          <p:cNvPr id="22" name="Oval 21"/>
          <p:cNvSpPr/>
          <p:nvPr/>
        </p:nvSpPr>
        <p:spPr>
          <a:xfrm>
            <a:off x="10722093" y="6240379"/>
            <a:ext cx="1457739" cy="54806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Call a technician!</a:t>
            </a:r>
            <a:endParaRPr lang="en-US" dirty="0">
              <a:solidFill>
                <a:schemeClr val="tx1"/>
              </a:solidFill>
            </a:endParaRPr>
          </a:p>
        </p:txBody>
      </p:sp>
      <p:sp>
        <p:nvSpPr>
          <p:cNvPr id="23" name="Diamond 22"/>
          <p:cNvSpPr/>
          <p:nvPr/>
        </p:nvSpPr>
        <p:spPr>
          <a:xfrm>
            <a:off x="7270484" y="2449136"/>
            <a:ext cx="1968521" cy="684160"/>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Does the computer turn on?</a:t>
            </a:r>
          </a:p>
        </p:txBody>
      </p:sp>
      <p:sp>
        <p:nvSpPr>
          <p:cNvPr id="25" name="Rectangle 24"/>
          <p:cNvSpPr/>
          <p:nvPr/>
        </p:nvSpPr>
        <p:spPr>
          <a:xfrm>
            <a:off x="5717443" y="3349426"/>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sp>
        <p:nvSpPr>
          <p:cNvPr id="26" name="Rectangle 25"/>
          <p:cNvSpPr/>
          <p:nvPr/>
        </p:nvSpPr>
        <p:spPr>
          <a:xfrm>
            <a:off x="2196298" y="3314460"/>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No</a:t>
            </a:r>
            <a:endParaRPr lang="en-US" dirty="0">
              <a:solidFill>
                <a:schemeClr val="tx1"/>
              </a:solidFill>
            </a:endParaRPr>
          </a:p>
        </p:txBody>
      </p:sp>
      <p:sp>
        <p:nvSpPr>
          <p:cNvPr id="27" name="Rectangle 26"/>
          <p:cNvSpPr/>
          <p:nvPr/>
        </p:nvSpPr>
        <p:spPr>
          <a:xfrm>
            <a:off x="5717442" y="4176428"/>
            <a:ext cx="954157" cy="81748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Perform a search for the error</a:t>
            </a:r>
            <a:endParaRPr lang="en-US" dirty="0">
              <a:solidFill>
                <a:schemeClr val="tx1"/>
              </a:solidFill>
            </a:endParaRPr>
          </a:p>
        </p:txBody>
      </p:sp>
      <p:sp>
        <p:nvSpPr>
          <p:cNvPr id="28" name="Diamond 27"/>
          <p:cNvSpPr/>
          <p:nvPr/>
        </p:nvSpPr>
        <p:spPr>
          <a:xfrm>
            <a:off x="3385593" y="5121085"/>
            <a:ext cx="2033774" cy="826361"/>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Is the problem solved?</a:t>
            </a:r>
          </a:p>
        </p:txBody>
      </p:sp>
      <p:sp>
        <p:nvSpPr>
          <p:cNvPr id="29" name="Rectangle 28"/>
          <p:cNvSpPr/>
          <p:nvPr/>
        </p:nvSpPr>
        <p:spPr>
          <a:xfrm>
            <a:off x="5678390" y="5503239"/>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No</a:t>
            </a:r>
            <a:endParaRPr lang="en-US" dirty="0">
              <a:solidFill>
                <a:schemeClr val="tx1"/>
              </a:solidFill>
            </a:endParaRPr>
          </a:p>
        </p:txBody>
      </p:sp>
      <p:sp>
        <p:nvSpPr>
          <p:cNvPr id="30" name="Oval 29"/>
          <p:cNvSpPr/>
          <p:nvPr/>
        </p:nvSpPr>
        <p:spPr>
          <a:xfrm>
            <a:off x="5465650" y="6295123"/>
            <a:ext cx="1457739" cy="54806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Call a technician!</a:t>
            </a:r>
            <a:endParaRPr lang="en-US" dirty="0">
              <a:solidFill>
                <a:schemeClr val="tx1"/>
              </a:solidFill>
            </a:endParaRPr>
          </a:p>
        </p:txBody>
      </p:sp>
      <p:sp>
        <p:nvSpPr>
          <p:cNvPr id="31" name="Oval 30"/>
          <p:cNvSpPr/>
          <p:nvPr/>
        </p:nvSpPr>
        <p:spPr>
          <a:xfrm>
            <a:off x="2065906" y="4296334"/>
            <a:ext cx="1457739" cy="548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Congrats!</a:t>
            </a:r>
            <a:endParaRPr lang="en-US" dirty="0">
              <a:solidFill>
                <a:schemeClr val="tx1"/>
              </a:solidFill>
            </a:endParaRPr>
          </a:p>
        </p:txBody>
      </p:sp>
      <p:sp>
        <p:nvSpPr>
          <p:cNvPr id="32" name="Content Placeholder 2"/>
          <p:cNvSpPr txBox="1">
            <a:spLocks/>
          </p:cNvSpPr>
          <p:nvPr/>
        </p:nvSpPr>
        <p:spPr>
          <a:xfrm>
            <a:off x="8131" y="5917882"/>
            <a:ext cx="4075044" cy="12728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a:t>Purpose</a:t>
            </a:r>
            <a:r>
              <a:rPr lang="en-US" dirty="0"/>
              <a:t>: To list the steps to turn on a computer, including troubleshooting steps</a:t>
            </a:r>
          </a:p>
          <a:p>
            <a:pPr lvl="1"/>
            <a:endParaRPr lang="en-US" dirty="0"/>
          </a:p>
        </p:txBody>
      </p:sp>
      <p:sp>
        <p:nvSpPr>
          <p:cNvPr id="33" name="Content Placeholder 2"/>
          <p:cNvSpPr txBox="1">
            <a:spLocks/>
          </p:cNvSpPr>
          <p:nvPr/>
        </p:nvSpPr>
        <p:spPr>
          <a:xfrm>
            <a:off x="279393" y="2233590"/>
            <a:ext cx="3359881"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a:t>Audience</a:t>
            </a:r>
            <a:r>
              <a:rPr lang="en-US" dirty="0"/>
              <a:t>: A technologically challenged person</a:t>
            </a:r>
          </a:p>
          <a:p>
            <a:pPr lvl="1"/>
            <a:endParaRPr lang="en-US" dirty="0"/>
          </a:p>
        </p:txBody>
      </p:sp>
      <p:cxnSp>
        <p:nvCxnSpPr>
          <p:cNvPr id="35" name="Straight Arrow Connector 34"/>
          <p:cNvCxnSpPr>
            <a:stCxn id="7" idx="4"/>
          </p:cNvCxnSpPr>
          <p:nvPr/>
        </p:nvCxnSpPr>
        <p:spPr>
          <a:xfrm flipH="1">
            <a:off x="8133371" y="1956268"/>
            <a:ext cx="1" cy="4928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3" idx="3"/>
          </p:cNvCxnSpPr>
          <p:nvPr/>
        </p:nvCxnSpPr>
        <p:spPr>
          <a:xfrm>
            <a:off x="9239005" y="2791216"/>
            <a:ext cx="1824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3" idx="1"/>
            <a:endCxn id="10" idx="3"/>
          </p:cNvCxnSpPr>
          <p:nvPr/>
        </p:nvCxnSpPr>
        <p:spPr>
          <a:xfrm flipH="1" flipV="1">
            <a:off x="4925668" y="2646983"/>
            <a:ext cx="2344816" cy="1442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9" idx="2"/>
            <a:endCxn id="11" idx="0"/>
          </p:cNvCxnSpPr>
          <p:nvPr/>
        </p:nvCxnSpPr>
        <p:spPr>
          <a:xfrm>
            <a:off x="9898576" y="2913753"/>
            <a:ext cx="2019" cy="3596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1" idx="3"/>
            <a:endCxn id="13" idx="1"/>
          </p:cNvCxnSpPr>
          <p:nvPr/>
        </p:nvCxnSpPr>
        <p:spPr>
          <a:xfrm flipV="1">
            <a:off x="10917482" y="3551737"/>
            <a:ext cx="273255" cy="1348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1" idx="1"/>
            <a:endCxn id="12" idx="3"/>
          </p:cNvCxnSpPr>
          <p:nvPr/>
        </p:nvCxnSpPr>
        <p:spPr>
          <a:xfrm flipH="1" flipV="1">
            <a:off x="8610451" y="3599660"/>
            <a:ext cx="273257" cy="869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12" idx="2"/>
            <a:endCxn id="16" idx="0"/>
          </p:cNvCxnSpPr>
          <p:nvPr/>
        </p:nvCxnSpPr>
        <p:spPr>
          <a:xfrm>
            <a:off x="8133373" y="3877956"/>
            <a:ext cx="0" cy="3013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6" idx="2"/>
            <a:endCxn id="17" idx="1"/>
          </p:cNvCxnSpPr>
          <p:nvPr/>
        </p:nvCxnSpPr>
        <p:spPr>
          <a:xfrm>
            <a:off x="8133373" y="4996801"/>
            <a:ext cx="743821" cy="4131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7" idx="2"/>
          </p:cNvCxnSpPr>
          <p:nvPr/>
        </p:nvCxnSpPr>
        <p:spPr>
          <a:xfrm flipH="1">
            <a:off x="8610451" y="5823162"/>
            <a:ext cx="1283630" cy="2366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8" idx="2"/>
            <a:endCxn id="21" idx="0"/>
          </p:cNvCxnSpPr>
          <p:nvPr/>
        </p:nvCxnSpPr>
        <p:spPr>
          <a:xfrm flipH="1">
            <a:off x="8193305" y="6101458"/>
            <a:ext cx="1" cy="1375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13" idx="2"/>
            <a:endCxn id="14" idx="0"/>
          </p:cNvCxnSpPr>
          <p:nvPr/>
        </p:nvCxnSpPr>
        <p:spPr>
          <a:xfrm flipH="1">
            <a:off x="11654791" y="3830033"/>
            <a:ext cx="13025" cy="3492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9" idx="2"/>
            <a:endCxn id="22" idx="0"/>
          </p:cNvCxnSpPr>
          <p:nvPr/>
        </p:nvCxnSpPr>
        <p:spPr>
          <a:xfrm flipH="1">
            <a:off x="11450963" y="6090858"/>
            <a:ext cx="143894" cy="149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14" idx="1"/>
          </p:cNvCxnSpPr>
          <p:nvPr/>
        </p:nvCxnSpPr>
        <p:spPr>
          <a:xfrm flipH="1">
            <a:off x="10588487" y="4588058"/>
            <a:ext cx="589225" cy="6109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17" idx="3"/>
          </p:cNvCxnSpPr>
          <p:nvPr/>
        </p:nvCxnSpPr>
        <p:spPr>
          <a:xfrm>
            <a:off x="10910968" y="5409982"/>
            <a:ext cx="206810" cy="2260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10" idx="2"/>
            <a:endCxn id="8" idx="0"/>
          </p:cNvCxnSpPr>
          <p:nvPr/>
        </p:nvCxnSpPr>
        <p:spPr>
          <a:xfrm>
            <a:off x="4448590" y="2925279"/>
            <a:ext cx="65947" cy="3323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8" idx="1"/>
            <a:endCxn id="26" idx="3"/>
          </p:cNvCxnSpPr>
          <p:nvPr/>
        </p:nvCxnSpPr>
        <p:spPr>
          <a:xfrm flipH="1" flipV="1">
            <a:off x="3150455" y="3592756"/>
            <a:ext cx="273257" cy="69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26" idx="2"/>
            <a:endCxn id="31" idx="0"/>
          </p:cNvCxnSpPr>
          <p:nvPr/>
        </p:nvCxnSpPr>
        <p:spPr>
          <a:xfrm>
            <a:off x="2673377" y="3871052"/>
            <a:ext cx="121399" cy="4252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8" idx="3"/>
            <a:endCxn id="25" idx="1"/>
          </p:cNvCxnSpPr>
          <p:nvPr/>
        </p:nvCxnSpPr>
        <p:spPr>
          <a:xfrm>
            <a:off x="5605361" y="3599660"/>
            <a:ext cx="112082" cy="280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25" idx="2"/>
            <a:endCxn id="27" idx="0"/>
          </p:cNvCxnSpPr>
          <p:nvPr/>
        </p:nvCxnSpPr>
        <p:spPr>
          <a:xfrm flipH="1">
            <a:off x="6194521" y="3906018"/>
            <a:ext cx="1" cy="270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27" idx="2"/>
          </p:cNvCxnSpPr>
          <p:nvPr/>
        </p:nvCxnSpPr>
        <p:spPr>
          <a:xfrm flipH="1">
            <a:off x="5188760" y="4993914"/>
            <a:ext cx="1005761" cy="4160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4865307" y="5773649"/>
            <a:ext cx="852135" cy="195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29" idx="2"/>
            <a:endCxn id="30" idx="0"/>
          </p:cNvCxnSpPr>
          <p:nvPr/>
        </p:nvCxnSpPr>
        <p:spPr>
          <a:xfrm>
            <a:off x="6155469" y="6059831"/>
            <a:ext cx="39051" cy="2352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2045653" y="5294000"/>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cxnSp>
        <p:nvCxnSpPr>
          <p:cNvPr id="82" name="Straight Arrow Connector 81"/>
          <p:cNvCxnSpPr>
            <a:stCxn id="28" idx="1"/>
            <a:endCxn id="80" idx="3"/>
          </p:cNvCxnSpPr>
          <p:nvPr/>
        </p:nvCxnSpPr>
        <p:spPr>
          <a:xfrm flipH="1">
            <a:off x="2999810" y="5534266"/>
            <a:ext cx="385783" cy="38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V="1">
            <a:off x="2411896" y="4903523"/>
            <a:ext cx="110835" cy="3378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966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592" y="0"/>
            <a:ext cx="5407270" cy="1238270"/>
          </a:xfrm>
        </p:spPr>
        <p:txBody>
          <a:bodyPr>
            <a:scene3d>
              <a:camera prst="orthographicFront">
                <a:rot lat="0" lon="0" rev="0"/>
              </a:camera>
              <a:lightRig rig="contrasting" dir="t">
                <a:rot lat="0" lon="0" rev="4500000"/>
              </a:lightRig>
            </a:scene3d>
            <a:sp3d contourW="6350" prstMaterial="metal">
              <a:contourClr>
                <a:schemeClr val="accent1">
                  <a:shade val="75000"/>
                </a:schemeClr>
              </a:contourClr>
            </a:sp3d>
          </a:bodyPr>
          <a:lstStyle/>
          <a:p>
            <a:pPr algn="l"/>
            <a:r>
              <a:rPr lang="en-US" sz="2800" dirty="0"/>
              <a:t>Annex 2</a:t>
            </a:r>
            <a:br>
              <a:rPr lang="en-US" sz="2800" dirty="0"/>
            </a:br>
            <a:r>
              <a:rPr lang="en-US" sz="2800" dirty="0"/>
              <a:t>IHR Decision Instrument</a:t>
            </a:r>
          </a:p>
        </p:txBody>
      </p:sp>
      <p:pic>
        <p:nvPicPr>
          <p:cNvPr id="4" name="Picture 3" descr="Macintosh HD:Users:belindalherring:ARFO-Sentinel Surveillance:D3_Algorithm:IHR decision instrument_2:Slide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79831" y="0"/>
            <a:ext cx="6512169" cy="6830980"/>
          </a:xfrm>
          <a:prstGeom prst="rect">
            <a:avLst/>
          </a:prstGeom>
          <a:noFill/>
          <a:ln>
            <a:noFill/>
          </a:ln>
        </p:spPr>
      </p:pic>
    </p:spTree>
    <p:extLst>
      <p:ext uri="{BB962C8B-B14F-4D97-AF65-F5344CB8AC3E}">
        <p14:creationId xmlns:p14="http://schemas.microsoft.com/office/powerpoint/2010/main" val="386734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3126" name="AutoShape 22"/>
          <p:cNvSpPr>
            <a:spLocks noChangeArrowheads="1"/>
          </p:cNvSpPr>
          <p:nvPr/>
        </p:nvSpPr>
        <p:spPr bwMode="auto">
          <a:xfrm rot="3736663">
            <a:off x="3004484" y="3340408"/>
            <a:ext cx="2603111" cy="485775"/>
          </a:xfrm>
          <a:prstGeom prst="rightArrow">
            <a:avLst>
              <a:gd name="adj1" fmla="val 50000"/>
              <a:gd name="adj2" fmla="val 50245"/>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303143" name="Text Box 39"/>
          <p:cNvSpPr txBox="1">
            <a:spLocks noChangeArrowheads="1"/>
          </p:cNvSpPr>
          <p:nvPr/>
        </p:nvSpPr>
        <p:spPr bwMode="auto">
          <a:xfrm>
            <a:off x="5867400" y="3198674"/>
            <a:ext cx="2667000" cy="1754326"/>
          </a:xfrm>
          <a:prstGeom prst="rect">
            <a:avLst/>
          </a:prstGeom>
          <a:noFill/>
          <a:ln w="38100">
            <a:solidFill>
              <a:schemeClr val="accent6">
                <a:lumMod val="60000"/>
                <a:lumOff val="40000"/>
              </a:schemeClr>
            </a:solidFill>
            <a:miter lim="800000"/>
            <a:headEnd/>
            <a:tailEnd/>
          </a:ln>
        </p:spPr>
        <p:txBody>
          <a:bodyPr wrap="square">
            <a:spAutoFit/>
          </a:bodyPr>
          <a:lstStyle/>
          <a:p>
            <a:pPr algn="ctr" defTabSz="914400"/>
            <a:r>
              <a:rPr lang="en-GB" b="1" dirty="0">
                <a:solidFill>
                  <a:srgbClr val="279DD9"/>
                </a:solidFill>
                <a:latin typeface="Calibri"/>
              </a:rPr>
              <a:t>Aircraft  Operator </a:t>
            </a:r>
          </a:p>
          <a:p>
            <a:pPr algn="ctr" defTabSz="914400"/>
            <a:r>
              <a:rPr lang="en-GB" b="1" dirty="0">
                <a:solidFill>
                  <a:srgbClr val="279DD9"/>
                </a:solidFill>
                <a:latin typeface="Calibri"/>
              </a:rPr>
              <a:t>(or handling agency) at destination aerodrome incl. ground-based medical services provider (if available)</a:t>
            </a:r>
          </a:p>
        </p:txBody>
      </p:sp>
      <p:sp>
        <p:nvSpPr>
          <p:cNvPr id="303118" name="AutoShape 14"/>
          <p:cNvSpPr>
            <a:spLocks noChangeArrowheads="1"/>
          </p:cNvSpPr>
          <p:nvPr/>
        </p:nvSpPr>
        <p:spPr bwMode="auto">
          <a:xfrm>
            <a:off x="5765506" y="5105401"/>
            <a:ext cx="3302295" cy="485775"/>
          </a:xfrm>
          <a:prstGeom prst="rightArrow">
            <a:avLst>
              <a:gd name="adj1" fmla="val 50000"/>
              <a:gd name="adj2" fmla="val 170507"/>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25620" name="TextBox 19"/>
          <p:cNvSpPr txBox="1">
            <a:spLocks noChangeArrowheads="1"/>
          </p:cNvSpPr>
          <p:nvPr/>
        </p:nvSpPr>
        <p:spPr bwMode="auto">
          <a:xfrm>
            <a:off x="1600201" y="2133601"/>
            <a:ext cx="2209800" cy="2031325"/>
          </a:xfrm>
          <a:prstGeom prst="rect">
            <a:avLst/>
          </a:prstGeom>
          <a:noFill/>
          <a:ln w="28575">
            <a:solidFill>
              <a:srgbClr val="D31044"/>
            </a:solidFill>
            <a:miter lim="800000"/>
            <a:headEnd/>
            <a:tailEnd/>
          </a:ln>
        </p:spPr>
        <p:txBody>
          <a:bodyPr wrap="square">
            <a:spAutoFit/>
          </a:bodyPr>
          <a:lstStyle/>
          <a:p>
            <a:pPr defTabSz="914400"/>
            <a:r>
              <a:rPr lang="en-GB" sz="1400" b="1" dirty="0">
                <a:solidFill>
                  <a:srgbClr val="279DD9"/>
                </a:solidFill>
                <a:latin typeface="Calibri"/>
              </a:rPr>
              <a:t>- Aircraft </a:t>
            </a:r>
            <a:r>
              <a:rPr lang="en-GB" sz="1400" b="1" dirty="0" err="1">
                <a:solidFill>
                  <a:srgbClr val="279DD9"/>
                </a:solidFill>
                <a:latin typeface="Calibri"/>
              </a:rPr>
              <a:t>Callsign</a:t>
            </a:r>
            <a:r>
              <a:rPr lang="en-GB" sz="1400" b="1" dirty="0">
                <a:solidFill>
                  <a:srgbClr val="279DD9"/>
                </a:solidFill>
                <a:latin typeface="Calibri"/>
              </a:rPr>
              <a:t> (ID) </a:t>
            </a:r>
          </a:p>
          <a:p>
            <a:pPr defTabSz="914400"/>
            <a:r>
              <a:rPr lang="en-GB" sz="1400" b="1" dirty="0">
                <a:solidFill>
                  <a:srgbClr val="279DD9"/>
                </a:solidFill>
                <a:latin typeface="Calibri"/>
              </a:rPr>
              <a:t>- Dep. Aerodrome</a:t>
            </a:r>
          </a:p>
          <a:p>
            <a:pPr defTabSz="914400"/>
            <a:r>
              <a:rPr lang="en-GB" sz="1400" b="1" dirty="0">
                <a:solidFill>
                  <a:srgbClr val="279DD9"/>
                </a:solidFill>
                <a:latin typeface="Calibri"/>
              </a:rPr>
              <a:t>- </a:t>
            </a:r>
            <a:r>
              <a:rPr lang="en-GB" sz="1400" b="1" dirty="0" err="1">
                <a:solidFill>
                  <a:srgbClr val="279DD9"/>
                </a:solidFill>
                <a:latin typeface="Calibri"/>
              </a:rPr>
              <a:t>Dest</a:t>
            </a:r>
            <a:r>
              <a:rPr lang="en-GB" sz="1400" b="1" dirty="0">
                <a:solidFill>
                  <a:srgbClr val="279DD9"/>
                </a:solidFill>
                <a:latin typeface="Calibri"/>
              </a:rPr>
              <a:t>. Aerodrome</a:t>
            </a:r>
          </a:p>
          <a:p>
            <a:pPr defTabSz="914400"/>
            <a:r>
              <a:rPr lang="en-GB" sz="1400" b="1" dirty="0">
                <a:solidFill>
                  <a:srgbClr val="279DD9"/>
                </a:solidFill>
                <a:latin typeface="Calibri"/>
              </a:rPr>
              <a:t>- Est. Time Arrival</a:t>
            </a:r>
          </a:p>
          <a:p>
            <a:pPr defTabSz="914400"/>
            <a:r>
              <a:rPr lang="en-GB" sz="1400" b="1" dirty="0">
                <a:solidFill>
                  <a:srgbClr val="279DD9"/>
                </a:solidFill>
                <a:latin typeface="Calibri"/>
              </a:rPr>
              <a:t>- Number of persons </a:t>
            </a:r>
          </a:p>
          <a:p>
            <a:pPr defTabSz="914400"/>
            <a:r>
              <a:rPr lang="en-GB" sz="1400" b="1" dirty="0">
                <a:solidFill>
                  <a:srgbClr val="279DD9"/>
                </a:solidFill>
                <a:latin typeface="Calibri"/>
              </a:rPr>
              <a:t>      on board </a:t>
            </a:r>
          </a:p>
          <a:p>
            <a:pPr defTabSz="914400"/>
            <a:r>
              <a:rPr lang="en-GB" sz="1400" b="1" dirty="0">
                <a:solidFill>
                  <a:srgbClr val="279DD9"/>
                </a:solidFill>
                <a:latin typeface="Calibri"/>
              </a:rPr>
              <a:t>- Number of suspect cases</a:t>
            </a:r>
          </a:p>
          <a:p>
            <a:pPr defTabSz="914400"/>
            <a:r>
              <a:rPr lang="en-GB" sz="1400" b="1" dirty="0">
                <a:solidFill>
                  <a:srgbClr val="279DD9"/>
                </a:solidFill>
                <a:latin typeface="Calibri"/>
              </a:rPr>
              <a:t>- Nature of public</a:t>
            </a:r>
          </a:p>
          <a:p>
            <a:pPr defTabSz="914400"/>
            <a:r>
              <a:rPr lang="en-GB" sz="1400" b="1" dirty="0">
                <a:solidFill>
                  <a:srgbClr val="279DD9"/>
                </a:solidFill>
                <a:latin typeface="Calibri"/>
              </a:rPr>
              <a:t>      health risk</a:t>
            </a:r>
          </a:p>
        </p:txBody>
      </p:sp>
      <p:sp>
        <p:nvSpPr>
          <p:cNvPr id="31" name="AutoShape 24"/>
          <p:cNvSpPr>
            <a:spLocks noChangeArrowheads="1"/>
          </p:cNvSpPr>
          <p:nvPr/>
        </p:nvSpPr>
        <p:spPr bwMode="auto">
          <a:xfrm rot="16200000">
            <a:off x="2070192" y="5422989"/>
            <a:ext cx="933271" cy="260352"/>
          </a:xfrm>
          <a:prstGeom prst="rightArrow">
            <a:avLst>
              <a:gd name="adj1" fmla="val 50000"/>
              <a:gd name="adj2" fmla="val 131402"/>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pic>
        <p:nvPicPr>
          <p:cNvPr id="303125" name="Picture 21" descr="MCj03185920000[1]"/>
          <p:cNvPicPr>
            <a:picLocks noChangeAspect="1" noChangeArrowheads="1"/>
          </p:cNvPicPr>
          <p:nvPr/>
        </p:nvPicPr>
        <p:blipFill>
          <a:blip r:embed="rId3" cstate="print"/>
          <a:srcRect/>
          <a:stretch>
            <a:fillRect/>
          </a:stretch>
        </p:blipFill>
        <p:spPr bwMode="auto">
          <a:xfrm>
            <a:off x="4584848" y="4613276"/>
            <a:ext cx="1193505" cy="1482725"/>
          </a:xfrm>
          <a:prstGeom prst="rect">
            <a:avLst/>
          </a:prstGeom>
          <a:noFill/>
          <a:ln w="9525">
            <a:noFill/>
            <a:miter lim="800000"/>
            <a:headEnd/>
            <a:tailEnd/>
          </a:ln>
        </p:spPr>
      </p:pic>
      <p:sp>
        <p:nvSpPr>
          <p:cNvPr id="303128" name="AutoShape 24"/>
          <p:cNvSpPr>
            <a:spLocks noChangeArrowheads="1"/>
          </p:cNvSpPr>
          <p:nvPr/>
        </p:nvSpPr>
        <p:spPr bwMode="auto">
          <a:xfrm rot="16200000">
            <a:off x="8785226" y="3222625"/>
            <a:ext cx="1828799" cy="260350"/>
          </a:xfrm>
          <a:prstGeom prst="rightArrow">
            <a:avLst>
              <a:gd name="adj1" fmla="val 50000"/>
              <a:gd name="adj2" fmla="val 131402"/>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303131" name="Text Box 27"/>
          <p:cNvSpPr txBox="1">
            <a:spLocks noChangeArrowheads="1"/>
          </p:cNvSpPr>
          <p:nvPr/>
        </p:nvSpPr>
        <p:spPr bwMode="auto">
          <a:xfrm>
            <a:off x="7858212" y="1446074"/>
            <a:ext cx="2733589" cy="923330"/>
          </a:xfrm>
          <a:prstGeom prst="rect">
            <a:avLst/>
          </a:prstGeom>
          <a:noFill/>
          <a:ln w="9525">
            <a:solidFill>
              <a:srgbClr val="2C6AB6"/>
            </a:solidFill>
            <a:miter lim="800000"/>
            <a:headEnd/>
            <a:tailEnd/>
          </a:ln>
        </p:spPr>
        <p:txBody>
          <a:bodyPr wrap="square">
            <a:spAutoFit/>
          </a:bodyPr>
          <a:lstStyle/>
          <a:p>
            <a:pPr marL="285750" indent="-285750" defTabSz="914400">
              <a:buFont typeface="Arial" pitchFamily="34" charset="0"/>
              <a:buChar char="•"/>
            </a:pPr>
            <a:r>
              <a:rPr lang="en-GB" b="1" dirty="0">
                <a:solidFill>
                  <a:srgbClr val="279DD9"/>
                </a:solidFill>
                <a:latin typeface="Calibri"/>
              </a:rPr>
              <a:t>Airport Operator</a:t>
            </a:r>
          </a:p>
          <a:p>
            <a:pPr marL="285750" indent="-285750" defTabSz="914400">
              <a:buFont typeface="Arial" pitchFamily="34" charset="0"/>
              <a:buChar char="•"/>
            </a:pPr>
            <a:r>
              <a:rPr lang="en-GB" b="1" dirty="0">
                <a:solidFill>
                  <a:srgbClr val="D31044"/>
                </a:solidFill>
                <a:latin typeface="Calibri"/>
              </a:rPr>
              <a:t>Public Health Authority</a:t>
            </a:r>
          </a:p>
          <a:p>
            <a:pPr marL="285750" indent="-285750" defTabSz="914400">
              <a:buFont typeface="Arial" pitchFamily="34" charset="0"/>
              <a:buChar char="•"/>
            </a:pPr>
            <a:r>
              <a:rPr lang="en-GB" b="1" dirty="0">
                <a:solidFill>
                  <a:srgbClr val="279DD9"/>
                </a:solidFill>
                <a:latin typeface="Calibri"/>
              </a:rPr>
              <a:t>Other agency(</a:t>
            </a:r>
            <a:r>
              <a:rPr lang="en-GB" b="1" dirty="0" err="1">
                <a:solidFill>
                  <a:srgbClr val="279DD9"/>
                </a:solidFill>
                <a:latin typeface="Calibri"/>
              </a:rPr>
              <a:t>ies</a:t>
            </a:r>
            <a:r>
              <a:rPr lang="en-GB" b="1" dirty="0">
                <a:solidFill>
                  <a:srgbClr val="279DD9"/>
                </a:solidFill>
                <a:latin typeface="Calibri"/>
              </a:rPr>
              <a:t>)</a:t>
            </a:r>
          </a:p>
        </p:txBody>
      </p:sp>
      <p:pic>
        <p:nvPicPr>
          <p:cNvPr id="25611" name="Picture 32" descr="MCj03631760000[1]"/>
          <p:cNvPicPr>
            <a:picLocks noChangeAspect="1" noChangeArrowheads="1"/>
          </p:cNvPicPr>
          <p:nvPr/>
        </p:nvPicPr>
        <p:blipFill>
          <a:blip r:embed="rId4" cstate="print"/>
          <a:srcRect/>
          <a:stretch>
            <a:fillRect/>
          </a:stretch>
        </p:blipFill>
        <p:spPr bwMode="auto">
          <a:xfrm>
            <a:off x="2362200" y="1447801"/>
            <a:ext cx="1809750" cy="766763"/>
          </a:xfrm>
          <a:prstGeom prst="rect">
            <a:avLst/>
          </a:prstGeom>
          <a:noFill/>
          <a:ln w="9525">
            <a:noFill/>
            <a:miter lim="800000"/>
            <a:headEnd/>
            <a:tailEnd/>
          </a:ln>
        </p:spPr>
      </p:pic>
      <p:sp>
        <p:nvSpPr>
          <p:cNvPr id="28686" name="Text Box 37"/>
          <p:cNvSpPr txBox="1">
            <a:spLocks noChangeArrowheads="1"/>
          </p:cNvSpPr>
          <p:nvPr/>
        </p:nvSpPr>
        <p:spPr bwMode="auto">
          <a:xfrm>
            <a:off x="4435954" y="6183868"/>
            <a:ext cx="2117246" cy="369332"/>
          </a:xfrm>
          <a:prstGeom prst="rect">
            <a:avLst/>
          </a:prstGeom>
          <a:noFill/>
          <a:ln w="9525">
            <a:solidFill>
              <a:srgbClr val="2C6AB6"/>
            </a:solidFill>
            <a:miter lim="800000"/>
            <a:headEnd/>
            <a:tailEnd/>
          </a:ln>
        </p:spPr>
        <p:txBody>
          <a:bodyPr wrap="none">
            <a:spAutoFit/>
          </a:bodyPr>
          <a:lstStyle/>
          <a:p>
            <a:pPr algn="ctr" defTabSz="914400"/>
            <a:r>
              <a:rPr lang="en-GB" b="1" dirty="0">
                <a:solidFill>
                  <a:srgbClr val="279DD9"/>
                </a:solidFill>
                <a:latin typeface="Calibri"/>
              </a:rPr>
              <a:t>Air Traffic Controller</a:t>
            </a:r>
          </a:p>
        </p:txBody>
      </p:sp>
      <p:sp>
        <p:nvSpPr>
          <p:cNvPr id="303148" name="AutoShape 44"/>
          <p:cNvSpPr>
            <a:spLocks noChangeArrowheads="1"/>
          </p:cNvSpPr>
          <p:nvPr/>
        </p:nvSpPr>
        <p:spPr bwMode="auto">
          <a:xfrm rot="1839159">
            <a:off x="7658150" y="2322659"/>
            <a:ext cx="360362" cy="926830"/>
          </a:xfrm>
          <a:prstGeom prst="upDownArrow">
            <a:avLst>
              <a:gd name="adj1" fmla="val 50000"/>
              <a:gd name="adj2" fmla="val 35419"/>
            </a:avLst>
          </a:prstGeom>
          <a:solidFill>
            <a:srgbClr val="FF6600"/>
          </a:solidFill>
          <a:ln w="9525">
            <a:solidFill>
              <a:schemeClr val="tx1"/>
            </a:solidFill>
            <a:miter lim="800000"/>
            <a:headEnd/>
            <a:tailEnd/>
          </a:ln>
        </p:spPr>
        <p:txBody>
          <a:bodyPr vert="eaVert" wrap="none" anchor="ctr"/>
          <a:lstStyle/>
          <a:p>
            <a:pPr defTabSz="914400"/>
            <a:endParaRPr lang="en-CA">
              <a:solidFill>
                <a:srgbClr val="279DD9"/>
              </a:solidFill>
              <a:latin typeface="Calibri"/>
            </a:endParaRPr>
          </a:p>
        </p:txBody>
      </p:sp>
      <p:sp>
        <p:nvSpPr>
          <p:cNvPr id="28691" name="Text Box 45"/>
          <p:cNvSpPr txBox="1">
            <a:spLocks noChangeArrowheads="1"/>
          </p:cNvSpPr>
          <p:nvPr/>
        </p:nvSpPr>
        <p:spPr bwMode="auto">
          <a:xfrm>
            <a:off x="7086600" y="5629870"/>
            <a:ext cx="2057400" cy="923330"/>
          </a:xfrm>
          <a:prstGeom prst="rect">
            <a:avLst/>
          </a:prstGeom>
          <a:noFill/>
          <a:ln w="9525">
            <a:solidFill>
              <a:srgbClr val="2C6AB6"/>
            </a:solidFill>
            <a:miter lim="800000"/>
            <a:headEnd/>
            <a:tailEnd/>
          </a:ln>
        </p:spPr>
        <p:txBody>
          <a:bodyPr wrap="square">
            <a:spAutoFit/>
          </a:bodyPr>
          <a:lstStyle/>
          <a:p>
            <a:pPr algn="ctr" defTabSz="914400"/>
            <a:r>
              <a:rPr lang="en-GB" b="1" dirty="0">
                <a:solidFill>
                  <a:srgbClr val="279DD9"/>
                </a:solidFill>
                <a:latin typeface="Calibri"/>
              </a:rPr>
              <a:t>Destination Aerodrome</a:t>
            </a:r>
          </a:p>
          <a:p>
            <a:pPr algn="ctr" defTabSz="914400"/>
            <a:r>
              <a:rPr lang="en-US" b="1" dirty="0">
                <a:solidFill>
                  <a:srgbClr val="279DD9"/>
                </a:solidFill>
                <a:latin typeface="Calibri"/>
              </a:rPr>
              <a:t>Air Traffic Services</a:t>
            </a:r>
            <a:endParaRPr lang="en-GB" b="1" dirty="0">
              <a:solidFill>
                <a:srgbClr val="279DD9"/>
              </a:solidFill>
              <a:latin typeface="Calibri"/>
            </a:endParaRPr>
          </a:p>
        </p:txBody>
      </p:sp>
      <p:pic>
        <p:nvPicPr>
          <p:cNvPr id="70659" name="Picture 3"/>
          <p:cNvPicPr>
            <a:picLocks noChangeAspect="1" noChangeArrowheads="1"/>
          </p:cNvPicPr>
          <p:nvPr/>
        </p:nvPicPr>
        <p:blipFill>
          <a:blip r:embed="rId5" cstate="print"/>
          <a:srcRect/>
          <a:stretch>
            <a:fillRect/>
          </a:stretch>
        </p:blipFill>
        <p:spPr bwMode="auto">
          <a:xfrm>
            <a:off x="9180514" y="4343400"/>
            <a:ext cx="1106487" cy="2286000"/>
          </a:xfrm>
          <a:prstGeom prst="rect">
            <a:avLst/>
          </a:prstGeom>
          <a:noFill/>
          <a:ln w="9525">
            <a:noFill/>
            <a:miter lim="800000"/>
            <a:headEnd/>
            <a:tailEnd/>
          </a:ln>
        </p:spPr>
      </p:pic>
      <p:sp>
        <p:nvSpPr>
          <p:cNvPr id="22" name="TextBox 21"/>
          <p:cNvSpPr txBox="1"/>
          <p:nvPr/>
        </p:nvSpPr>
        <p:spPr>
          <a:xfrm>
            <a:off x="4267201" y="1295401"/>
            <a:ext cx="3532121" cy="830997"/>
          </a:xfrm>
          <a:prstGeom prst="rect">
            <a:avLst/>
          </a:prstGeom>
          <a:noFill/>
          <a:ln>
            <a:solidFill>
              <a:srgbClr val="2C6AB6"/>
            </a:solidFill>
          </a:ln>
        </p:spPr>
        <p:txBody>
          <a:bodyPr wrap="none" rtlCol="0">
            <a:spAutoFit/>
          </a:bodyPr>
          <a:lstStyle/>
          <a:p>
            <a:pPr algn="ctr" defTabSz="914400"/>
            <a:r>
              <a:rPr lang="en-GB" b="1" dirty="0">
                <a:solidFill>
                  <a:srgbClr val="279DD9"/>
                </a:solidFill>
                <a:latin typeface="Calibri"/>
              </a:rPr>
              <a:t>ICAO Aircraft General Declaration </a:t>
            </a:r>
          </a:p>
          <a:p>
            <a:pPr algn="ctr" defTabSz="914400"/>
            <a:r>
              <a:rPr lang="en-GB" b="1" dirty="0">
                <a:solidFill>
                  <a:srgbClr val="279DD9"/>
                </a:solidFill>
                <a:latin typeface="Calibri"/>
              </a:rPr>
              <a:t>- Declaration of Health </a:t>
            </a:r>
            <a:r>
              <a:rPr lang="en-GB" sz="1200" b="1" dirty="0">
                <a:solidFill>
                  <a:srgbClr val="279DD9"/>
                </a:solidFill>
                <a:latin typeface="Calibri"/>
              </a:rPr>
              <a:t>(signs/symptoms)</a:t>
            </a:r>
            <a:endParaRPr lang="en-GB" b="1" dirty="0">
              <a:solidFill>
                <a:srgbClr val="279DD9"/>
              </a:solidFill>
              <a:latin typeface="Calibri"/>
            </a:endParaRPr>
          </a:p>
          <a:p>
            <a:pPr algn="ctr" defTabSz="914400"/>
            <a:r>
              <a:rPr lang="en-US" sz="1200" b="1" dirty="0">
                <a:solidFill>
                  <a:srgbClr val="279DD9"/>
                </a:solidFill>
                <a:latin typeface="Calibri"/>
              </a:rPr>
              <a:t>(ICAO Annex 9, Appendix 1 &amp; IHR (2005) Annex 9)</a:t>
            </a:r>
            <a:endParaRPr lang="en-GB" sz="1200" b="1" dirty="0">
              <a:solidFill>
                <a:srgbClr val="279DD9"/>
              </a:solidFill>
              <a:latin typeface="Calibri"/>
            </a:endParaRPr>
          </a:p>
        </p:txBody>
      </p:sp>
      <p:sp>
        <p:nvSpPr>
          <p:cNvPr id="30" name="Curved Down Arrow 29"/>
          <p:cNvSpPr/>
          <p:nvPr/>
        </p:nvSpPr>
        <p:spPr>
          <a:xfrm rot="9784338" flipV="1">
            <a:off x="3342968" y="932068"/>
            <a:ext cx="1333446" cy="528032"/>
          </a:xfrm>
          <a:prstGeom prst="curved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srgbClr val="279DD9"/>
              </a:solidFill>
              <a:latin typeface="Calibri"/>
            </a:endParaRPr>
          </a:p>
        </p:txBody>
      </p:sp>
      <p:sp>
        <p:nvSpPr>
          <p:cNvPr id="25" name="AutoShape 14"/>
          <p:cNvSpPr>
            <a:spLocks noChangeArrowheads="1"/>
          </p:cNvSpPr>
          <p:nvPr/>
        </p:nvSpPr>
        <p:spPr bwMode="auto">
          <a:xfrm rot="9397248">
            <a:off x="2860796" y="5832973"/>
            <a:ext cx="2270230" cy="457199"/>
          </a:xfrm>
          <a:prstGeom prst="rightArrow">
            <a:avLst>
              <a:gd name="adj1" fmla="val 50000"/>
              <a:gd name="adj2" fmla="val 170507"/>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27" name="Text Box 45"/>
          <p:cNvSpPr txBox="1">
            <a:spLocks noChangeArrowheads="1"/>
          </p:cNvSpPr>
          <p:nvPr/>
        </p:nvSpPr>
        <p:spPr bwMode="auto">
          <a:xfrm>
            <a:off x="1745170" y="6027004"/>
            <a:ext cx="1226630" cy="646331"/>
          </a:xfrm>
          <a:prstGeom prst="rect">
            <a:avLst/>
          </a:prstGeom>
          <a:noFill/>
          <a:ln w="9525">
            <a:solidFill>
              <a:srgbClr val="2C6AB6"/>
            </a:solidFill>
            <a:miter lim="800000"/>
            <a:headEnd/>
            <a:tailEnd/>
          </a:ln>
        </p:spPr>
        <p:txBody>
          <a:bodyPr wrap="square">
            <a:spAutoFit/>
          </a:bodyPr>
          <a:lstStyle/>
          <a:p>
            <a:pPr algn="ctr" defTabSz="914400"/>
            <a:r>
              <a:rPr lang="en-GB" sz="1200" b="1" dirty="0">
                <a:solidFill>
                  <a:srgbClr val="279DD9"/>
                </a:solidFill>
                <a:latin typeface="Calibri"/>
              </a:rPr>
              <a:t>Departure Aerodrome Air Traffic Services</a:t>
            </a:r>
          </a:p>
        </p:txBody>
      </p:sp>
      <p:sp>
        <p:nvSpPr>
          <p:cNvPr id="29" name="TextBox 28"/>
          <p:cNvSpPr txBox="1"/>
          <p:nvPr/>
        </p:nvSpPr>
        <p:spPr>
          <a:xfrm>
            <a:off x="8686800" y="3177382"/>
            <a:ext cx="1905000" cy="830997"/>
          </a:xfrm>
          <a:prstGeom prst="rect">
            <a:avLst/>
          </a:prstGeom>
          <a:solidFill>
            <a:srgbClr val="FFFF00"/>
          </a:solidFill>
        </p:spPr>
        <p:txBody>
          <a:bodyPr wrap="square" rtlCol="0">
            <a:spAutoFit/>
          </a:bodyPr>
          <a:lstStyle/>
          <a:p>
            <a:pPr algn="ctr" defTabSz="914400"/>
            <a:r>
              <a:rPr lang="en-GB" sz="1600" b="1" dirty="0">
                <a:solidFill>
                  <a:srgbClr val="2C6AB6"/>
                </a:solidFill>
                <a:latin typeface="Calibri"/>
              </a:rPr>
              <a:t>Via local procedure</a:t>
            </a:r>
          </a:p>
          <a:p>
            <a:pPr algn="ctr" defTabSz="914400"/>
            <a:r>
              <a:rPr lang="en-GB" sz="1600" b="1" dirty="0">
                <a:solidFill>
                  <a:srgbClr val="2C6AB6"/>
                </a:solidFill>
                <a:latin typeface="Calibri"/>
              </a:rPr>
              <a:t>(Aerodrome Emergency Plan)</a:t>
            </a:r>
          </a:p>
        </p:txBody>
      </p:sp>
      <p:sp>
        <p:nvSpPr>
          <p:cNvPr id="33" name="Text Box 37"/>
          <p:cNvSpPr txBox="1">
            <a:spLocks noChangeArrowheads="1"/>
          </p:cNvSpPr>
          <p:nvPr/>
        </p:nvSpPr>
        <p:spPr bwMode="auto">
          <a:xfrm rot="2256916">
            <a:off x="3981763" y="2653381"/>
            <a:ext cx="1838325" cy="369332"/>
          </a:xfrm>
          <a:prstGeom prst="rect">
            <a:avLst/>
          </a:prstGeom>
          <a:noFill/>
          <a:ln w="9525">
            <a:noFill/>
            <a:miter lim="800000"/>
            <a:headEnd/>
            <a:tailEnd/>
          </a:ln>
        </p:spPr>
        <p:txBody>
          <a:bodyPr wrap="none">
            <a:spAutoFit/>
          </a:bodyPr>
          <a:lstStyle/>
          <a:p>
            <a:pPr algn="ctr" defTabSz="914400"/>
            <a:r>
              <a:rPr lang="en-GB" b="1" dirty="0">
                <a:solidFill>
                  <a:prstClr val="white"/>
                </a:solidFill>
                <a:latin typeface="Calibri"/>
              </a:rPr>
              <a:t>Voice or data link</a:t>
            </a:r>
          </a:p>
        </p:txBody>
      </p:sp>
      <p:sp>
        <p:nvSpPr>
          <p:cNvPr id="34" name="Text Box 37"/>
          <p:cNvSpPr txBox="1">
            <a:spLocks noChangeArrowheads="1"/>
          </p:cNvSpPr>
          <p:nvPr/>
        </p:nvSpPr>
        <p:spPr bwMode="auto">
          <a:xfrm>
            <a:off x="5994173" y="5181600"/>
            <a:ext cx="2919967" cy="369332"/>
          </a:xfrm>
          <a:prstGeom prst="rect">
            <a:avLst/>
          </a:prstGeom>
          <a:noFill/>
          <a:ln w="9525">
            <a:noFill/>
            <a:miter lim="800000"/>
            <a:headEnd/>
            <a:tailEnd/>
          </a:ln>
        </p:spPr>
        <p:txBody>
          <a:bodyPr wrap="none">
            <a:spAutoFit/>
          </a:bodyPr>
          <a:lstStyle/>
          <a:p>
            <a:pPr algn="ctr" defTabSz="914400"/>
            <a:r>
              <a:rPr lang="en-GB" b="1" dirty="0">
                <a:solidFill>
                  <a:prstClr val="white"/>
                </a:solidFill>
                <a:latin typeface="Calibri"/>
              </a:rPr>
              <a:t>Voice or data link e.g. AFTN*</a:t>
            </a:r>
          </a:p>
        </p:txBody>
      </p:sp>
      <p:sp>
        <p:nvSpPr>
          <p:cNvPr id="24" name="Text Box 37"/>
          <p:cNvSpPr txBox="1">
            <a:spLocks noChangeArrowheads="1"/>
          </p:cNvSpPr>
          <p:nvPr/>
        </p:nvSpPr>
        <p:spPr bwMode="auto">
          <a:xfrm rot="20175430">
            <a:off x="2925466" y="5858419"/>
            <a:ext cx="2291133" cy="307777"/>
          </a:xfrm>
          <a:prstGeom prst="rect">
            <a:avLst/>
          </a:prstGeom>
          <a:noFill/>
          <a:ln w="9525">
            <a:noFill/>
            <a:miter lim="800000"/>
            <a:headEnd/>
            <a:tailEnd/>
          </a:ln>
        </p:spPr>
        <p:txBody>
          <a:bodyPr wrap="square">
            <a:spAutoFit/>
          </a:bodyPr>
          <a:lstStyle/>
          <a:p>
            <a:pPr algn="ctr" defTabSz="914400"/>
            <a:r>
              <a:rPr lang="en-GB" sz="1400" b="1" dirty="0">
                <a:solidFill>
                  <a:prstClr val="white"/>
                </a:solidFill>
                <a:latin typeface="Calibri"/>
              </a:rPr>
              <a:t>Voice or data link e.g. AFTN</a:t>
            </a:r>
          </a:p>
        </p:txBody>
      </p:sp>
      <p:sp>
        <p:nvSpPr>
          <p:cNvPr id="26" name="Text Box 27"/>
          <p:cNvSpPr txBox="1">
            <a:spLocks noChangeArrowheads="1"/>
          </p:cNvSpPr>
          <p:nvPr/>
        </p:nvSpPr>
        <p:spPr bwMode="auto">
          <a:xfrm>
            <a:off x="1745170" y="4274404"/>
            <a:ext cx="1912430" cy="830997"/>
          </a:xfrm>
          <a:prstGeom prst="rect">
            <a:avLst/>
          </a:prstGeom>
          <a:noFill/>
          <a:ln w="9525">
            <a:solidFill>
              <a:srgbClr val="2C6AB6"/>
            </a:solidFill>
            <a:miter lim="800000"/>
            <a:headEnd/>
            <a:tailEnd/>
          </a:ln>
        </p:spPr>
        <p:txBody>
          <a:bodyPr wrap="square">
            <a:spAutoFit/>
          </a:bodyPr>
          <a:lstStyle/>
          <a:p>
            <a:pPr marL="285750" indent="-285750" defTabSz="914400">
              <a:buFont typeface="Arial" pitchFamily="34" charset="0"/>
              <a:buChar char="•"/>
            </a:pPr>
            <a:r>
              <a:rPr lang="en-GB" sz="1200" b="1" dirty="0">
                <a:solidFill>
                  <a:srgbClr val="279DD9"/>
                </a:solidFill>
                <a:latin typeface="Calibri"/>
              </a:rPr>
              <a:t>Airport Operator</a:t>
            </a:r>
          </a:p>
          <a:p>
            <a:pPr marL="285750" indent="-285750" defTabSz="914400">
              <a:buFont typeface="Arial" pitchFamily="34" charset="0"/>
              <a:buChar char="•"/>
            </a:pPr>
            <a:r>
              <a:rPr lang="en-GB" sz="1200" b="1" dirty="0">
                <a:solidFill>
                  <a:srgbClr val="D31044"/>
                </a:solidFill>
                <a:latin typeface="Calibri"/>
              </a:rPr>
              <a:t>Public Health Authority</a:t>
            </a:r>
          </a:p>
          <a:p>
            <a:pPr marL="285750" indent="-285750" defTabSz="914400">
              <a:buFont typeface="Arial" pitchFamily="34" charset="0"/>
              <a:buChar char="•"/>
            </a:pPr>
            <a:r>
              <a:rPr lang="en-GB" sz="1200" b="1" dirty="0">
                <a:solidFill>
                  <a:srgbClr val="279DD9"/>
                </a:solidFill>
                <a:latin typeface="Calibri"/>
              </a:rPr>
              <a:t>Other agency(</a:t>
            </a:r>
            <a:r>
              <a:rPr lang="en-GB" sz="1200" b="1" dirty="0" err="1">
                <a:solidFill>
                  <a:srgbClr val="279DD9"/>
                </a:solidFill>
                <a:latin typeface="Calibri"/>
              </a:rPr>
              <a:t>ies</a:t>
            </a:r>
            <a:r>
              <a:rPr lang="en-GB" sz="1200" b="1" dirty="0">
                <a:solidFill>
                  <a:srgbClr val="279DD9"/>
                </a:solidFill>
                <a:latin typeface="Calibri"/>
              </a:rPr>
              <a:t>)</a:t>
            </a:r>
          </a:p>
        </p:txBody>
      </p:sp>
      <p:sp>
        <p:nvSpPr>
          <p:cNvPr id="28" name="TextBox 27"/>
          <p:cNvSpPr txBox="1"/>
          <p:nvPr/>
        </p:nvSpPr>
        <p:spPr>
          <a:xfrm>
            <a:off x="1600200" y="5512714"/>
            <a:ext cx="1905000" cy="430887"/>
          </a:xfrm>
          <a:prstGeom prst="rect">
            <a:avLst/>
          </a:prstGeom>
          <a:solidFill>
            <a:srgbClr val="FFFF00"/>
          </a:solidFill>
        </p:spPr>
        <p:txBody>
          <a:bodyPr wrap="square" rtlCol="0">
            <a:spAutoFit/>
          </a:bodyPr>
          <a:lstStyle/>
          <a:p>
            <a:pPr algn="ctr" defTabSz="914400"/>
            <a:r>
              <a:rPr lang="en-GB" sz="1100" b="1" dirty="0">
                <a:solidFill>
                  <a:srgbClr val="2C6AB6"/>
                </a:solidFill>
                <a:latin typeface="Calibri"/>
              </a:rPr>
              <a:t>Via local procedure</a:t>
            </a:r>
          </a:p>
          <a:p>
            <a:pPr algn="ctr" defTabSz="914400"/>
            <a:r>
              <a:rPr lang="en-GB" sz="1100" b="1" dirty="0">
                <a:solidFill>
                  <a:srgbClr val="2C6AB6"/>
                </a:solidFill>
                <a:latin typeface="Calibri"/>
              </a:rPr>
              <a:t>(Aerodrome Emergency Plan)</a:t>
            </a:r>
          </a:p>
        </p:txBody>
      </p:sp>
      <p:sp>
        <p:nvSpPr>
          <p:cNvPr id="32" name="Text Box 37"/>
          <p:cNvSpPr txBox="1">
            <a:spLocks noChangeArrowheads="1"/>
          </p:cNvSpPr>
          <p:nvPr/>
        </p:nvSpPr>
        <p:spPr bwMode="auto">
          <a:xfrm rot="3689109">
            <a:off x="3223866" y="3105561"/>
            <a:ext cx="1955437" cy="369332"/>
          </a:xfrm>
          <a:prstGeom prst="rect">
            <a:avLst/>
          </a:prstGeom>
          <a:noFill/>
          <a:ln w="9525">
            <a:noFill/>
            <a:miter lim="800000"/>
            <a:headEnd/>
            <a:tailEnd/>
          </a:ln>
        </p:spPr>
        <p:txBody>
          <a:bodyPr wrap="square">
            <a:spAutoFit/>
          </a:bodyPr>
          <a:lstStyle/>
          <a:p>
            <a:pPr algn="ctr" defTabSz="914400"/>
            <a:r>
              <a:rPr lang="en-GB" b="1" dirty="0">
                <a:solidFill>
                  <a:prstClr val="white"/>
                </a:solidFill>
                <a:latin typeface="Calibri"/>
              </a:rPr>
              <a:t>Voice or data link</a:t>
            </a:r>
          </a:p>
        </p:txBody>
      </p:sp>
      <p:sp>
        <p:nvSpPr>
          <p:cNvPr id="3" name="TextBox 2"/>
          <p:cNvSpPr txBox="1"/>
          <p:nvPr/>
        </p:nvSpPr>
        <p:spPr>
          <a:xfrm>
            <a:off x="3505201" y="6553200"/>
            <a:ext cx="5505161" cy="369332"/>
          </a:xfrm>
          <a:prstGeom prst="rect">
            <a:avLst/>
          </a:prstGeom>
          <a:noFill/>
        </p:spPr>
        <p:txBody>
          <a:bodyPr wrap="none" rtlCol="0">
            <a:spAutoFit/>
          </a:bodyPr>
          <a:lstStyle/>
          <a:p>
            <a:pPr defTabSz="914400"/>
            <a:r>
              <a:rPr lang="en-US" dirty="0">
                <a:solidFill>
                  <a:prstClr val="white"/>
                </a:solidFill>
                <a:latin typeface="Calibri"/>
              </a:rPr>
              <a:t>*AFTN = Aeronautical Fixed Telecommunication Network</a:t>
            </a:r>
            <a:endParaRPr lang="en-CA" dirty="0">
              <a:solidFill>
                <a:prstClr val="white"/>
              </a:solidFill>
              <a:latin typeface="Calibri"/>
            </a:endParaRPr>
          </a:p>
        </p:txBody>
      </p:sp>
      <p:cxnSp>
        <p:nvCxnSpPr>
          <p:cNvPr id="8" name="Straight Arrow Connector 7"/>
          <p:cNvCxnSpPr/>
          <p:nvPr/>
        </p:nvCxnSpPr>
        <p:spPr>
          <a:xfrm flipV="1">
            <a:off x="3048000" y="1981200"/>
            <a:ext cx="5067300" cy="2662614"/>
          </a:xfrm>
          <a:prstGeom prst="straightConnector1">
            <a:avLst/>
          </a:prstGeom>
          <a:ln w="22225">
            <a:solidFill>
              <a:srgbClr val="D31044"/>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303146" name="AutoShape 42"/>
          <p:cNvSpPr>
            <a:spLocks noChangeArrowheads="1"/>
          </p:cNvSpPr>
          <p:nvPr/>
        </p:nvSpPr>
        <p:spPr bwMode="auto">
          <a:xfrm rot="2314892">
            <a:off x="3446882" y="2510745"/>
            <a:ext cx="2694459" cy="534399"/>
          </a:xfrm>
          <a:prstGeom prst="leftRightArrow">
            <a:avLst>
              <a:gd name="adj1" fmla="val 50000"/>
              <a:gd name="adj2" fmla="val 159298"/>
            </a:avLst>
          </a:prstGeom>
          <a:solidFill>
            <a:srgbClr val="FF6600"/>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36" name="Text Box 37"/>
          <p:cNvSpPr txBox="1">
            <a:spLocks noChangeArrowheads="1"/>
          </p:cNvSpPr>
          <p:nvPr/>
        </p:nvSpPr>
        <p:spPr bwMode="auto">
          <a:xfrm rot="2256916">
            <a:off x="3960245" y="2656230"/>
            <a:ext cx="1838325" cy="369332"/>
          </a:xfrm>
          <a:prstGeom prst="rect">
            <a:avLst/>
          </a:prstGeom>
          <a:noFill/>
          <a:ln w="9525">
            <a:noFill/>
            <a:miter lim="800000"/>
            <a:headEnd/>
            <a:tailEnd/>
          </a:ln>
        </p:spPr>
        <p:txBody>
          <a:bodyPr wrap="none">
            <a:spAutoFit/>
          </a:bodyPr>
          <a:lstStyle/>
          <a:p>
            <a:pPr algn="ctr" defTabSz="914400"/>
            <a:r>
              <a:rPr lang="en-GB" b="1" dirty="0">
                <a:solidFill>
                  <a:prstClr val="white"/>
                </a:solidFill>
                <a:latin typeface="Calibri"/>
              </a:rPr>
              <a:t>Voice or data link</a:t>
            </a:r>
          </a:p>
        </p:txBody>
      </p:sp>
      <p:sp>
        <p:nvSpPr>
          <p:cNvPr id="37" name="AutoShape 44"/>
          <p:cNvSpPr>
            <a:spLocks noChangeArrowheads="1"/>
          </p:cNvSpPr>
          <p:nvPr/>
        </p:nvSpPr>
        <p:spPr bwMode="auto">
          <a:xfrm rot="4476407">
            <a:off x="4589271" y="3173049"/>
            <a:ext cx="360362" cy="2207228"/>
          </a:xfrm>
          <a:prstGeom prst="upDownArrow">
            <a:avLst>
              <a:gd name="adj1" fmla="val 50000"/>
              <a:gd name="adj2" fmla="val 35419"/>
            </a:avLst>
          </a:prstGeom>
          <a:solidFill>
            <a:srgbClr val="FF6600"/>
          </a:solidFill>
          <a:ln w="9525">
            <a:solidFill>
              <a:schemeClr val="tx1"/>
            </a:solidFill>
            <a:miter lim="800000"/>
            <a:headEnd/>
            <a:tailEnd/>
          </a:ln>
        </p:spPr>
        <p:txBody>
          <a:bodyPr vert="eaVert" wrap="none" anchor="ctr"/>
          <a:lstStyle/>
          <a:p>
            <a:pPr defTabSz="914400"/>
            <a:endParaRPr lang="en-CA">
              <a:solidFill>
                <a:srgbClr val="279DD9"/>
              </a:solidFill>
              <a:latin typeface="Calibri"/>
            </a:endParaRPr>
          </a:p>
        </p:txBody>
      </p:sp>
      <p:sp>
        <p:nvSpPr>
          <p:cNvPr id="38" name="Text Box 37"/>
          <p:cNvSpPr txBox="1">
            <a:spLocks noChangeArrowheads="1"/>
          </p:cNvSpPr>
          <p:nvPr/>
        </p:nvSpPr>
        <p:spPr bwMode="auto">
          <a:xfrm rot="20641967">
            <a:off x="3825339" y="4109342"/>
            <a:ext cx="1838325" cy="369332"/>
          </a:xfrm>
          <a:prstGeom prst="rect">
            <a:avLst/>
          </a:prstGeom>
          <a:noFill/>
          <a:ln w="9525">
            <a:noFill/>
            <a:miter lim="800000"/>
            <a:headEnd/>
            <a:tailEnd/>
          </a:ln>
        </p:spPr>
        <p:txBody>
          <a:bodyPr wrap="none">
            <a:spAutoFit/>
          </a:bodyPr>
          <a:lstStyle/>
          <a:p>
            <a:pPr algn="ctr" defTabSz="914400"/>
            <a:r>
              <a:rPr lang="en-GB" b="1" dirty="0">
                <a:solidFill>
                  <a:prstClr val="white"/>
                </a:solidFill>
                <a:latin typeface="Calibri"/>
              </a:rPr>
              <a:t>Voice or data link</a:t>
            </a:r>
          </a:p>
        </p:txBody>
      </p:sp>
      <p:sp>
        <p:nvSpPr>
          <p:cNvPr id="35" name="Rectangle 36"/>
          <p:cNvSpPr>
            <a:spLocks noGrp="1" noChangeArrowheads="1"/>
          </p:cNvSpPr>
          <p:nvPr>
            <p:ph type="title"/>
          </p:nvPr>
        </p:nvSpPr>
        <p:spPr>
          <a:xfrm>
            <a:off x="1745171" y="656890"/>
            <a:ext cx="8846629" cy="668873"/>
          </a:xfrm>
        </p:spPr>
        <p:txBody>
          <a:bodyPr/>
          <a:lstStyle/>
          <a:p>
            <a:r>
              <a:rPr lang="en-US" sz="2000" b="1" dirty="0">
                <a:solidFill>
                  <a:srgbClr val="006EB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NOTIFICATION OF SUSPECTED COMMUNICABLE DISEASE, OR OTHER PUBLIC HEALTH RISK, ON BOARD AN AIRCRAFT</a:t>
            </a:r>
            <a:endParaRPr lang="en-GB" sz="2000" b="1" dirty="0">
              <a:solidFill>
                <a:srgbClr val="006EB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991042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3126"/>
                                        </p:tgtEl>
                                        <p:attrNameLst>
                                          <p:attrName>style.visibility</p:attrName>
                                        </p:attrNameLst>
                                      </p:cBhvr>
                                      <p:to>
                                        <p:strVal val="visible"/>
                                      </p:to>
                                    </p:set>
                                    <p:animEffect transition="in" filter="dissolve">
                                      <p:cBhvr>
                                        <p:cTn id="7" dur="500"/>
                                        <p:tgtEl>
                                          <p:spTgt spid="3031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3125"/>
                                        </p:tgtEl>
                                        <p:attrNameLst>
                                          <p:attrName>style.visibility</p:attrName>
                                        </p:attrNameLst>
                                      </p:cBhvr>
                                      <p:to>
                                        <p:strVal val="visible"/>
                                      </p:to>
                                    </p:set>
                                    <p:animEffect transition="in" filter="dissolve">
                                      <p:cBhvr>
                                        <p:cTn id="12" dur="500"/>
                                        <p:tgtEl>
                                          <p:spTgt spid="30312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03118"/>
                                        </p:tgtEl>
                                        <p:attrNameLst>
                                          <p:attrName>style.visibility</p:attrName>
                                        </p:attrNameLst>
                                      </p:cBhvr>
                                      <p:to>
                                        <p:strVal val="visible"/>
                                      </p:to>
                                    </p:set>
                                    <p:animEffect transition="in" filter="dissolve">
                                      <p:cBhvr>
                                        <p:cTn id="17" dur="500"/>
                                        <p:tgtEl>
                                          <p:spTgt spid="303118"/>
                                        </p:tgtEl>
                                      </p:cBhvr>
                                    </p:animEffect>
                                  </p:childTnLst>
                                </p:cTn>
                              </p:par>
                              <p:par>
                                <p:cTn id="18" presetID="5" presetClass="entr" presetSubtype="10" fill="hold" nodeType="withEffect">
                                  <p:stCondLst>
                                    <p:cond delay="0"/>
                                  </p:stCondLst>
                                  <p:childTnLst>
                                    <p:set>
                                      <p:cBhvr>
                                        <p:cTn id="19" dur="1" fill="hold">
                                          <p:stCondLst>
                                            <p:cond delay="0"/>
                                          </p:stCondLst>
                                        </p:cTn>
                                        <p:tgtEl>
                                          <p:spTgt spid="28686"/>
                                        </p:tgtEl>
                                        <p:attrNameLst>
                                          <p:attrName>style.visibility</p:attrName>
                                        </p:attrNameLst>
                                      </p:cBhvr>
                                      <p:to>
                                        <p:strVal val="visible"/>
                                      </p:to>
                                    </p:set>
                                    <p:animEffect transition="in" filter="checkerboard(across)">
                                      <p:cBhvr>
                                        <p:cTn id="20" dur="500"/>
                                        <p:tgtEl>
                                          <p:spTgt spid="2868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0659"/>
                                        </p:tgtEl>
                                        <p:attrNameLst>
                                          <p:attrName>style.visibility</p:attrName>
                                        </p:attrNameLst>
                                      </p:cBhvr>
                                      <p:to>
                                        <p:strVal val="visible"/>
                                      </p:to>
                                    </p:set>
                                    <p:animEffect transition="in" filter="checkerboard(across)">
                                      <p:cBhvr>
                                        <p:cTn id="25" dur="500"/>
                                        <p:tgtEl>
                                          <p:spTgt spid="7065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8691"/>
                                        </p:tgtEl>
                                        <p:attrNameLst>
                                          <p:attrName>style.visibility</p:attrName>
                                        </p:attrNameLst>
                                      </p:cBhvr>
                                      <p:to>
                                        <p:strVal val="visible"/>
                                      </p:to>
                                    </p:set>
                                    <p:animEffect transition="in" filter="checkerboard(across)">
                                      <p:cBhvr>
                                        <p:cTn id="28" dur="500"/>
                                        <p:tgtEl>
                                          <p:spTgt spid="2869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03128"/>
                                        </p:tgtEl>
                                        <p:attrNameLst>
                                          <p:attrName>style.visibility</p:attrName>
                                        </p:attrNameLst>
                                      </p:cBhvr>
                                      <p:to>
                                        <p:strVal val="visible"/>
                                      </p:to>
                                    </p:set>
                                    <p:animEffect transition="in" filter="dissolve">
                                      <p:cBhvr>
                                        <p:cTn id="31" dur="500"/>
                                        <p:tgtEl>
                                          <p:spTgt spid="30312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03143"/>
                                        </p:tgtEl>
                                        <p:attrNameLst>
                                          <p:attrName>style.visibility</p:attrName>
                                        </p:attrNameLst>
                                      </p:cBhvr>
                                      <p:to>
                                        <p:strVal val="visible"/>
                                      </p:to>
                                    </p:set>
                                    <p:animEffect transition="in" filter="dissolve">
                                      <p:cBhvr>
                                        <p:cTn id="34" dur="500"/>
                                        <p:tgtEl>
                                          <p:spTgt spid="30314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03131"/>
                                        </p:tgtEl>
                                        <p:attrNameLst>
                                          <p:attrName>style.visibility</p:attrName>
                                        </p:attrNameLst>
                                      </p:cBhvr>
                                      <p:to>
                                        <p:strVal val="visible"/>
                                      </p:to>
                                    </p:set>
                                    <p:animEffect transition="in" filter="dissolve">
                                      <p:cBhvr>
                                        <p:cTn id="37" dur="500"/>
                                        <p:tgtEl>
                                          <p:spTgt spid="30313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03148"/>
                                        </p:tgtEl>
                                        <p:attrNameLst>
                                          <p:attrName>style.visibility</p:attrName>
                                        </p:attrNameLst>
                                      </p:cBhvr>
                                      <p:to>
                                        <p:strVal val="visible"/>
                                      </p:to>
                                    </p:set>
                                    <p:animEffect transition="in" filter="dissolve">
                                      <p:cBhvr>
                                        <p:cTn id="42" dur="500"/>
                                        <p:tgtEl>
                                          <p:spTgt spid="30314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03146"/>
                                        </p:tgtEl>
                                        <p:attrNameLst>
                                          <p:attrName>style.visibility</p:attrName>
                                        </p:attrNameLst>
                                      </p:cBhvr>
                                      <p:to>
                                        <p:strVal val="visible"/>
                                      </p:to>
                                    </p:set>
                                    <p:animEffect transition="in" filter="dissolve">
                                      <p:cBhvr>
                                        <p:cTn id="47" dur="500"/>
                                        <p:tgtEl>
                                          <p:spTgt spid="30314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dissolve">
                                      <p:cBhvr>
                                        <p:cTn id="52" dur="500"/>
                                        <p:tgtEl>
                                          <p:spTgt spid="25"/>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checkerboard(across)">
                                      <p:cBhvr>
                                        <p:cTn id="55" dur="500"/>
                                        <p:tgtEl>
                                          <p:spTgt spid="27"/>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checkerboard(across)">
                                      <p:cBhvr>
                                        <p:cTn id="60" dur="500"/>
                                        <p:tgtEl>
                                          <p:spTgt spid="29"/>
                                        </p:tgtEl>
                                      </p:cBhvr>
                                    </p:animEffect>
                                  </p:childTnLst>
                                </p:cTn>
                              </p:par>
                              <p:par>
                                <p:cTn id="61" presetID="5" presetClass="entr" presetSubtype="10"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checkerboard(across)">
                                      <p:cBhvr>
                                        <p:cTn id="63" dur="500"/>
                                        <p:tgtEl>
                                          <p:spTgt spid="32"/>
                                        </p:tgtEl>
                                      </p:cBhvr>
                                    </p:animEffect>
                                  </p:childTnLst>
                                </p:cTn>
                              </p:par>
                              <p:par>
                                <p:cTn id="64" presetID="5" presetClass="entr" presetSubtype="10"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checkerboard(across)">
                                      <p:cBhvr>
                                        <p:cTn id="66" dur="500"/>
                                        <p:tgtEl>
                                          <p:spTgt spid="33"/>
                                        </p:tgtEl>
                                      </p:cBhvr>
                                    </p:animEffect>
                                  </p:childTnLst>
                                </p:cTn>
                              </p:par>
                              <p:par>
                                <p:cTn id="67" presetID="5" presetClass="entr" presetSubtype="10"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checkerboard(across)">
                                      <p:cBhvr>
                                        <p:cTn id="69" dur="500"/>
                                        <p:tgtEl>
                                          <p:spTgt spid="34"/>
                                        </p:tgtEl>
                                      </p:cBhvr>
                                    </p:animEffect>
                                  </p:childTnLst>
                                </p:cTn>
                              </p:par>
                              <p:par>
                                <p:cTn id="70" presetID="5" presetClass="entr" presetSubtype="1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checkerboard(across)">
                                      <p:cBhvr>
                                        <p:cTn id="72" dur="500"/>
                                        <p:tgtEl>
                                          <p:spTgt spid="24"/>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dissolve">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5" presetClass="entr" presetSubtype="10"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checkerboard(across)">
                                      <p:cBhvr>
                                        <p:cTn id="80" dur="500"/>
                                        <p:tgtEl>
                                          <p:spTgt spid="28"/>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dissolve">
                                      <p:cBhvr>
                                        <p:cTn id="83" dur="500"/>
                                        <p:tgtEl>
                                          <p:spTgt spid="31"/>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dissolve">
                                      <p:cBhvr>
                                        <p:cTn id="88" dur="500"/>
                                        <p:tgtEl>
                                          <p:spTgt spid="37"/>
                                        </p:tgtEl>
                                      </p:cBhvr>
                                    </p:animEffect>
                                  </p:childTnLst>
                                </p:cTn>
                              </p:par>
                              <p:par>
                                <p:cTn id="89" presetID="5" presetClass="entr" presetSubtype="10" fill="hold"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checkerboard(across)">
                                      <p:cBhvr>
                                        <p:cTn id="91" dur="500"/>
                                        <p:tgtEl>
                                          <p:spTgt spid="36"/>
                                        </p:tgtEl>
                                      </p:cBhvr>
                                    </p:animEffect>
                                  </p:childTnLst>
                                </p:cTn>
                              </p:par>
                              <p:par>
                                <p:cTn id="92" presetID="5" presetClass="entr" presetSubtype="10" fill="hold"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checkerboard(across)">
                                      <p:cBhvr>
                                        <p:cTn id="94" dur="500"/>
                                        <p:tgtEl>
                                          <p:spTgt spid="38"/>
                                        </p:tgtEl>
                                      </p:cBhvr>
                                    </p:animEffect>
                                  </p:childTnLst>
                                </p:cTn>
                              </p:par>
                              <p:par>
                                <p:cTn id="95" presetID="9"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dissolve">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26" grpId="0" animBg="1"/>
      <p:bldP spid="303143" grpId="0" animBg="1"/>
      <p:bldP spid="303118" grpId="0" animBg="1"/>
      <p:bldP spid="31" grpId="0" animBg="1"/>
      <p:bldP spid="303128" grpId="0" animBg="1"/>
      <p:bldP spid="303131" grpId="0" animBg="1"/>
      <p:bldP spid="303148" grpId="0" animBg="1"/>
      <p:bldP spid="28691" grpId="0" animBg="1"/>
      <p:bldP spid="25" grpId="0" animBg="1"/>
      <p:bldP spid="27" grpId="0" animBg="1"/>
      <p:bldP spid="29" grpId="0" animBg="1"/>
      <p:bldP spid="26" grpId="0" animBg="1"/>
      <p:bldP spid="28" grpId="0" animBg="1"/>
      <p:bldP spid="303146" grpId="0" animBg="1"/>
      <p:bldP spid="37" grpId="0" animBg="1"/>
      <p:bldP spid="3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ICAO - Capacity &amp; Efficiency">
      <a:dk1>
        <a:srgbClr val="279DD9"/>
      </a:dk1>
      <a:lt1>
        <a:sysClr val="window" lastClr="FFFFFF"/>
      </a:lt1>
      <a:dk2>
        <a:srgbClr val="006EB7"/>
      </a:dk2>
      <a:lt2>
        <a:srgbClr val="FFFFFF"/>
      </a:lt2>
      <a:accent1>
        <a:srgbClr val="0054A4"/>
      </a:accent1>
      <a:accent2>
        <a:srgbClr val="A1CFEF"/>
      </a:accent2>
      <a:accent3>
        <a:srgbClr val="8DC63F"/>
      </a:accent3>
      <a:accent4>
        <a:srgbClr val="CED8DD"/>
      </a:accent4>
      <a:accent5>
        <a:srgbClr val="8C99A1"/>
      </a:accent5>
      <a:accent6>
        <a:srgbClr val="5A6870"/>
      </a:accent6>
      <a:hlink>
        <a:srgbClr val="39474F"/>
      </a:hlink>
      <a:folHlink>
        <a:srgbClr val="C400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2069</TotalTime>
  <Words>1581</Words>
  <Application>Microsoft Office PowerPoint</Application>
  <PresentationFormat>Widescreen</PresentationFormat>
  <Paragraphs>195</Paragraphs>
  <Slides>16</Slides>
  <Notes>16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Arial</vt:lpstr>
      <vt:lpstr>Arial Narrow</vt:lpstr>
      <vt:lpstr>Calibri</vt:lpstr>
      <vt:lpstr>Century Gothic</vt:lpstr>
      <vt:lpstr>Wingdings</vt:lpstr>
      <vt:lpstr>Wingdings 3</vt:lpstr>
      <vt:lpstr>Ion Boardroom</vt:lpstr>
      <vt:lpstr>master</vt:lpstr>
      <vt:lpstr>1_Office Theme</vt:lpstr>
      <vt:lpstr>Public Health Standard Operating Procedures at POE, Part 2</vt:lpstr>
      <vt:lpstr>Learning objectives</vt:lpstr>
      <vt:lpstr>Review of an SOP’s elements</vt:lpstr>
      <vt:lpstr>How can I write the steps of an SOP?</vt:lpstr>
      <vt:lpstr>PowerPoint Presentation</vt:lpstr>
      <vt:lpstr>Format of an SOP – it is your choice!</vt:lpstr>
      <vt:lpstr>SOP Formatting Approach #1: A Flow Chart</vt:lpstr>
      <vt:lpstr>Annex 2 IHR Decision Instrument</vt:lpstr>
      <vt:lpstr>NOTIFICATION OF SUSPECTED COMMUNICABLE DISEASE, OR OTHER PUBLIC HEALTH RISK, ON BOARD AN AIRCRAFT</vt:lpstr>
      <vt:lpstr>Flow Chart Advantages and Disadvantages</vt:lpstr>
      <vt:lpstr>SOP Formatting Approach #2: Text</vt:lpstr>
      <vt:lpstr>Text-Only Advantages and Disadvantages</vt:lpstr>
      <vt:lpstr>SOP Formatting Approach #3: Flow chart with icons</vt:lpstr>
      <vt:lpstr>Flow Chart with Icons Advantages and Disadvantages</vt:lpstr>
      <vt:lpstr>Brainstorming in Groups: Developing the body of one SOP</vt:lpstr>
      <vt:lpstr>Group Presentations: Present your entire procedure, from start to finish!</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153</cp:revision>
  <cp:lastPrinted>2019-04-02T17:25:46Z</cp:lastPrinted>
  <dcterms:created xsi:type="dcterms:W3CDTF">2018-05-15T08:59:29Z</dcterms:created>
  <dcterms:modified xsi:type="dcterms:W3CDTF">2021-04-26T20:49:15Z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2021-04-26T20:49:14Z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ce857310-8bfb-4684-98c8-cd1108f8e0b3</vt:lpwstr>
  </property>
  <property fmtid="{D5CDD505-2E9C-101B-9397-08002B2CF9AE}" pid="8" name="MSIP_Label_7b94a7b8-f06c-4dfe-bdcc-9b548fd58c31_ContentBits">
    <vt:lpwstr>0</vt:lpwstr>
  </property>
</Properties>
</file>